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6" r:id="rId5"/>
    <p:sldId id="260" r:id="rId6"/>
    <p:sldId id="261" r:id="rId7"/>
    <p:sldId id="263" r:id="rId8"/>
    <p:sldId id="262" r:id="rId9"/>
    <p:sldId id="259" r:id="rId10"/>
    <p:sldId id="270" r:id="rId11"/>
    <p:sldId id="272" r:id="rId12"/>
    <p:sldId id="273" r:id="rId13"/>
    <p:sldId id="306" r:id="rId14"/>
    <p:sldId id="281" r:id="rId15"/>
    <p:sldId id="282" r:id="rId16"/>
    <p:sldId id="283" r:id="rId17"/>
    <p:sldId id="267" r:id="rId18"/>
    <p:sldId id="268" r:id="rId19"/>
    <p:sldId id="271" r:id="rId20"/>
    <p:sldId id="280" r:id="rId21"/>
    <p:sldId id="290" r:id="rId22"/>
    <p:sldId id="302" r:id="rId23"/>
    <p:sldId id="303" r:id="rId24"/>
    <p:sldId id="291" r:id="rId25"/>
    <p:sldId id="294" r:id="rId26"/>
    <p:sldId id="287" r:id="rId27"/>
    <p:sldId id="292" r:id="rId28"/>
    <p:sldId id="295" r:id="rId29"/>
    <p:sldId id="277" r:id="rId30"/>
    <p:sldId id="286" r:id="rId3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/>
    <p:restoredTop sz="78697"/>
  </p:normalViewPr>
  <p:slideViewPr>
    <p:cSldViewPr snapToGrid="0">
      <p:cViewPr>
        <p:scale>
          <a:sx n="90" d="100"/>
          <a:sy n="90" d="100"/>
        </p:scale>
        <p:origin x="1712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DBA83-A190-FC4B-84C2-2CF5FC7F97EB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65A1D-CDEF-3E45-AFC9-C6B05F7DE0A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6359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7790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2742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ECB54-4B26-C488-3196-AEF9E111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834DE2AF-0706-2003-F727-6FED092CE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8DB5F1C7-5C7E-BFAA-8FDD-013D7CF2B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B9A07D1-5463-0FBA-990A-A64789F03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6294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0203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8458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8352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548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E623-EDA7-C6D6-F43B-ADD9DD58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FE052DB0-7151-89C4-4070-E9685DDF9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33E3B7FD-50EE-6EC1-233F-5DD4E20C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B777CA4-8A4A-687E-FA73-6A87C85E7A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735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0520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5713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Garamond" panose="02020404030301010803" pitchFamily="18" charset="0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217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9936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5274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9398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13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5211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970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F6B98-3A55-5B70-17E3-4141E00B2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8BB04300-4239-9288-0EC0-5C643DBDC2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3DBBA551-3020-AB7C-9F23-488ACFAEC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B86BC7C7-EFF5-239F-63AE-9DC5D100A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1104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10EF-610E-2FF5-6B69-3FE5AF3DA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C9BAD58-CC5F-EA5B-93B0-10877D7C1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6AA07F95-98A9-A20C-55ED-B8E4E5557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8843027-6FCE-6ED9-7DCF-BAC532183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0964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447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2AEBC-AA40-3458-2562-8C5DA6276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9F1C88D7-80EA-75A1-B2FF-787CF5EB1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A5AA0458-5CF5-41C4-91E6-328054476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3A9E7E0-49A2-97B5-BC5D-04342AE94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3667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09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6659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9779B-204E-5873-8D14-36E54E0F9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1797607E-28BE-11EE-E110-7B81EECC5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BC0C5942-6746-B492-0400-F91C81D9E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800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9A869BE-5FCD-99EC-C7B4-DEC653156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7924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8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4523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8354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65A1D-CDEF-3E45-AFC9-C6B05F7DE0A3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552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2C7663D-BB82-9342-4EA7-3C88C12EB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947FC1C-5E56-18C4-A0B4-514052A1E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DB20CB9-77F5-AA3F-3ABC-13DBDF95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90C6598-72AB-D3A4-C346-7D69725C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A406EC1-647D-CAAB-B381-16278D98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792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C66612-8ADB-01E8-DDC7-C1833A03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352630C4-91C5-AAE4-7FDA-3CD5AEF57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87D8DC1-6F5D-C1FB-2719-374C078D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841D3C-6E35-4699-CE1E-BBE143CE1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A1D91CB-E53A-C733-F6DF-A9140AE3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641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435C600-4F7B-221C-0752-75D4085F9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9C9B3F83-116B-551E-2E8D-01ADBB7DE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CED7D70-E325-7C84-CE92-F1103B2E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35FC14E-7880-76C9-3F87-216DC58E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C1900C6-0A72-7776-1381-C7E8D546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220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6F498C8-6BD3-48CC-E685-83E68633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54752D-57A1-FA5A-B76A-6D2ED565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9BF1C75-1837-20AF-3C3A-E04DF0F1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C99F2FB-9DA2-5031-987E-B8B9735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90D8F28-6097-D255-9575-00E075C1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267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68EAF9-DF40-5ABF-4F97-B1D70F6A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2534C7C-F952-AA71-C4AC-BA39B38AC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A3625A9-968F-0ED3-0FCC-EEBEDC90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924050C-AC00-3F48-40AC-683684A5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65A0BB8-BD06-42B2-6903-2615F648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282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E9EB1C1-D6AE-3138-B81A-E24A0F72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6E24100-4B55-EAB4-B865-B817D3335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5E12419-58CD-4F0F-91B4-4F672BCA0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BDFA636-3C72-4FF7-B386-B535A304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1A7B80A7-89D1-07E4-933F-8E011452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7C225B6-18AF-4B17-1DEF-A1E9ED8A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245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D1C5AFE-F8EE-D627-4A95-EAB9C4C5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BE5F5E4-370D-2AB3-6D18-20B0632E2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8AD9DA3-73A1-2D80-BACC-2893DD596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F4518AD9-4A81-029D-B0DF-548621680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4BAA3B0-EB4A-AFA9-5E34-B8EA958CC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B8C3E366-E1FF-7E86-1148-6A146552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80FA6D20-FF43-709C-5D4A-0FFC937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CC0F7EBE-2511-B564-9B41-698C1C29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814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C0C926-E80B-BC70-8DAE-C5935A54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3C5E88-3F5C-907C-1268-3C339163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7D96D065-E39F-8EC1-1A12-00A46D2E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9853A62-8A88-9B60-3665-35B2EA1B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85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CF1B840-E9BC-094E-B8C5-978DC2531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463D5E7-DE54-6FF7-2E9A-3DA41F8F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ACB05B0-4C57-2564-642B-122A2906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843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96B50B7-FEDA-E59D-309D-05BC4050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7BC79D8-93B6-83D8-52CF-B71D0B0BC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C982AE4-8E5E-B39F-26AE-0F951A6E7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7C44028-7CC6-B4CE-E079-7F4D2DC6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497B2F9-3EAF-609F-67C4-02F11C16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3F5976B-B60C-CCF9-C628-11B209DF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154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7F46C9-7BA9-35A6-65CD-D2556AF2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54AE3EE9-8CD8-3BA5-9D73-9D0467B1D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A5FD5AD-B921-DD4E-59A9-639A05BA1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0209E6B-A165-80D3-9E1E-94E47C59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49D80DC-45F0-F42C-8405-579B4AB2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A326EAA-32CC-38F2-8E47-22508719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139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FF5AB24B-D6AF-FB19-438B-A4964B60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89D787-B02E-A986-A992-8B2D92549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D24756-8AC9-9A60-363E-43DC6338E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3C016D-76E9-2E4B-ADC1-169B03A356D2}" type="datetimeFigureOut">
              <a:rPr lang="sv-SE" smtClean="0"/>
              <a:t>2025-11-18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21E7583-2A05-34AF-5E24-33517AA4E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B276E64-328C-B0F7-AD2E-31147BC60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01E59-FF96-B54D-BEDD-D636ED299BD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38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talog.worldbank.org/search/dataset/0038272/world-bank-official-boundari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drr.io/github/junkka/histmaps/" TargetMode="External"/><Relationship Id="rId5" Type="http://schemas.openxmlformats.org/officeDocument/2006/relationships/hyperlink" Target="https://goteborg.se/wps/portal/enhetssida/statistik-och-analys/geografi/omradesindelningar/gisskikt-for-stadens-omradesindelning" TargetMode="External"/><Relationship Id="rId4" Type="http://schemas.openxmlformats.org/officeDocument/2006/relationships/hyperlink" Target="https://gadm.org/data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628643-C6C7-C825-3195-AF2403892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449" y="2030151"/>
            <a:ext cx="10075101" cy="1225811"/>
          </a:xfrm>
        </p:spPr>
        <p:txBody>
          <a:bodyPr>
            <a:normAutofit/>
          </a:bodyPr>
          <a:lstStyle/>
          <a:p>
            <a:r>
              <a:rPr lang="en-US" sz="4800" noProof="0" dirty="0">
                <a:latin typeface="Helvetica" pitchFamily="2" charset="0"/>
              </a:rPr>
              <a:t>A beginner’s guide to GIS in R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5211CE5-C29A-2FC7-AB34-17056A690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noProof="0" dirty="0">
                <a:latin typeface="Helvetica Light" panose="020B0403020202020204" pitchFamily="34" charset="0"/>
              </a:rPr>
              <a:t>Ann-Ida Scheiber Gyllenspetz</a:t>
            </a:r>
          </a:p>
          <a:p>
            <a:r>
              <a:rPr lang="en-US" sz="2000" noProof="0" dirty="0">
                <a:latin typeface="Helvetica Light" panose="020B0403020202020204" pitchFamily="34" charset="0"/>
              </a:rPr>
              <a:t>PhD Student, School of Public Administration</a:t>
            </a:r>
          </a:p>
          <a:p>
            <a:r>
              <a:rPr lang="en-US" sz="2000" noProof="0" dirty="0">
                <a:latin typeface="Helvetica Light" panose="020B0403020202020204" pitchFamily="34" charset="0"/>
              </a:rPr>
              <a:t>University of Gothenburg</a:t>
            </a:r>
          </a:p>
        </p:txBody>
      </p:sp>
    </p:spTree>
    <p:extLst>
      <p:ext uri="{BB962C8B-B14F-4D97-AF65-F5344CB8AC3E}">
        <p14:creationId xmlns:p14="http://schemas.microsoft.com/office/powerpoint/2010/main" val="104512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3324-E6E6-605B-B4EF-9FA2035F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20D5502-C936-8D3E-6F8E-AD01CEC75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192"/>
            <a:ext cx="10515600" cy="5160771"/>
          </a:xfrm>
        </p:spPr>
        <p:txBody>
          <a:bodyPr>
            <a:normAutofit/>
          </a:bodyPr>
          <a:lstStyle/>
          <a:p>
            <a:r>
              <a:rPr lang="en-US" sz="2400" noProof="0" dirty="0">
                <a:latin typeface="Garamond" panose="02020404030301010803" pitchFamily="18" charset="0"/>
              </a:rPr>
              <a:t>Shapefiles can store different types of geometrical data: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B777AF4-19FF-07E8-9C1B-D8CB3F60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7" t="3955" r="4336" b="44535"/>
          <a:stretch>
            <a:fillRect/>
          </a:stretch>
        </p:blipFill>
        <p:spPr>
          <a:xfrm>
            <a:off x="4335358" y="3865611"/>
            <a:ext cx="2612264" cy="1441809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68DD4BCA-FDC5-97B9-1F33-5BF78617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3" t="2397" r="4394" b="46436"/>
          <a:stretch>
            <a:fillRect/>
          </a:stretch>
        </p:blipFill>
        <p:spPr>
          <a:xfrm>
            <a:off x="1790574" y="2052057"/>
            <a:ext cx="2019260" cy="1412794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B698809B-E638-D69A-5DE4-E133FDD069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" t="2613" r="3913" b="49672"/>
          <a:stretch>
            <a:fillRect/>
          </a:stretch>
        </p:blipFill>
        <p:spPr>
          <a:xfrm>
            <a:off x="7244975" y="3820612"/>
            <a:ext cx="2595465" cy="1456446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0DEED2B2-D926-8E6C-E3E8-A19718DB3C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58" t="2446" r="2536" b="44851"/>
          <a:stretch>
            <a:fillRect/>
          </a:stretch>
        </p:blipFill>
        <p:spPr>
          <a:xfrm>
            <a:off x="7287052" y="2052057"/>
            <a:ext cx="2553388" cy="1441807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18FFB73A-11F6-3D41-76BE-D99029A6C5B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04" t="1394" r="3363" b="46138"/>
          <a:stretch>
            <a:fillRect/>
          </a:stretch>
        </p:blipFill>
        <p:spPr>
          <a:xfrm>
            <a:off x="4631860" y="2052057"/>
            <a:ext cx="2019260" cy="1428780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B82FBDDE-9B4D-0EBF-DA5A-C25BF3A179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04" t="522" r="3348" b="46216"/>
          <a:stretch>
            <a:fillRect/>
          </a:stretch>
        </p:blipFill>
        <p:spPr>
          <a:xfrm>
            <a:off x="1790574" y="3881072"/>
            <a:ext cx="2210283" cy="1410887"/>
          </a:xfrm>
          <a:prstGeom prst="rect">
            <a:avLst/>
          </a:prstGeom>
        </p:spPr>
      </p:pic>
      <p:sp>
        <p:nvSpPr>
          <p:cNvPr id="21" name="Ellips 20">
            <a:extLst>
              <a:ext uri="{FF2B5EF4-FFF2-40B4-BE49-F238E27FC236}">
                <a16:creationId xmlns:a16="http://schemas.microsoft.com/office/drawing/2014/main" id="{AFE176A0-FDC6-FDD5-4038-B52B6C97FF0B}"/>
              </a:ext>
            </a:extLst>
          </p:cNvPr>
          <p:cNvSpPr/>
          <p:nvPr/>
        </p:nvSpPr>
        <p:spPr>
          <a:xfrm>
            <a:off x="8279243" y="4074684"/>
            <a:ext cx="360000" cy="360000"/>
          </a:xfrm>
          <a:prstGeom prst="ellipse">
            <a:avLst/>
          </a:prstGeom>
          <a:noFill/>
          <a:ln w="28575">
            <a:solidFill>
              <a:srgbClr val="FF33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 descr="Pyramid">
                <a:extLst>
                  <a:ext uri="{FF2B5EF4-FFF2-40B4-BE49-F238E27FC236}">
                    <a16:creationId xmlns:a16="http://schemas.microsoft.com/office/drawing/2014/main" id="{1CF13E37-5AFB-D51F-F6DC-8347EEF38D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8667089"/>
                  </p:ext>
                </p:extLst>
              </p:nvPr>
            </p:nvGraphicFramePr>
            <p:xfrm>
              <a:off x="9210749" y="3820612"/>
              <a:ext cx="1933154" cy="246115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3154" cy="2461153"/>
                    </a:xfrm>
                    <a:prstGeom prst="rect">
                      <a:avLst/>
                    </a:prstGeom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53464" ay="2860032" az="285025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682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 descr="Pyramid">
                <a:extLst>
                  <a:ext uri="{FF2B5EF4-FFF2-40B4-BE49-F238E27FC236}">
                    <a16:creationId xmlns:a16="http://schemas.microsoft.com/office/drawing/2014/main" id="{1CF13E37-5AFB-D51F-F6DC-8347EEF38D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10749" y="3820612"/>
                <a:ext cx="1933154" cy="246115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ruta 11">
            <a:extLst>
              <a:ext uri="{FF2B5EF4-FFF2-40B4-BE49-F238E27FC236}">
                <a16:creationId xmlns:a16="http://schemas.microsoft.com/office/drawing/2014/main" id="{D1607A9D-712C-3EB5-7DB2-E87D1BFCDA19}"/>
              </a:ext>
            </a:extLst>
          </p:cNvPr>
          <p:cNvSpPr txBox="1"/>
          <p:nvPr/>
        </p:nvSpPr>
        <p:spPr>
          <a:xfrm>
            <a:off x="10649735" y="4761055"/>
            <a:ext cx="809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/>
            <a:r>
              <a:rPr lang="en-US" sz="1600" noProof="0" dirty="0">
                <a:latin typeface="Garamond" panose="02020404030301010803" pitchFamily="18" charset="0"/>
              </a:rPr>
              <a:t>X, Y, Z</a:t>
            </a:r>
          </a:p>
        </p:txBody>
      </p:sp>
    </p:spTree>
    <p:extLst>
      <p:ext uri="{BB962C8B-B14F-4D97-AF65-F5344CB8AC3E}">
        <p14:creationId xmlns:p14="http://schemas.microsoft.com/office/powerpoint/2010/main" val="348012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70E8-D46D-1CBF-E5C1-1A308ADFC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35CA54F1-DCC6-B552-1FAA-6B71A595569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noProof="0" dirty="0">
                <a:latin typeface="Helvetica Light" panose="020B0403020202020204" pitchFamily="34" charset="0"/>
              </a:rPr>
              <a:t>What we can do with geodata in R</a:t>
            </a:r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282D39B7-81D0-033A-E8A2-33DCD513D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noProof="0" dirty="0">
                <a:latin typeface="Garamond" panose="02020404030301010803" pitchFamily="18" charset="0"/>
              </a:rPr>
              <a:t>SF package for R (there’s leaflet, </a:t>
            </a:r>
            <a:r>
              <a:rPr lang="en-US" sz="3200" noProof="0" dirty="0" err="1">
                <a:latin typeface="Garamond" panose="02020404030301010803" pitchFamily="18" charset="0"/>
              </a:rPr>
              <a:t>ggspatial</a:t>
            </a:r>
            <a:r>
              <a:rPr lang="en-US" sz="3200" noProof="0" dirty="0">
                <a:latin typeface="Garamond" panose="02020404030301010803" pitchFamily="18" charset="0"/>
              </a:rPr>
              <a:t>, etc. too)</a:t>
            </a:r>
          </a:p>
          <a:p>
            <a:pPr marL="0" indent="0">
              <a:buNone/>
            </a:pPr>
            <a:endParaRPr lang="en-US" sz="2400" noProof="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400" noProof="0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Simple Features for R • sf">
            <a:extLst>
              <a:ext uri="{FF2B5EF4-FFF2-40B4-BE49-F238E27FC236}">
                <a16:creationId xmlns:a16="http://schemas.microsoft.com/office/drawing/2014/main" id="{C4D2879F-9A7E-96DF-1F1C-62EC8EDA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975" y="784225"/>
            <a:ext cx="1812925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59F7D7-1F1C-F049-977A-F52C27149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0"/>
          <a:stretch>
            <a:fillRect/>
          </a:stretch>
        </p:blipFill>
        <p:spPr bwMode="auto">
          <a:xfrm>
            <a:off x="5234174" y="2921000"/>
            <a:ext cx="5143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F8BBD10-370B-59DF-8B05-ED17E57C5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02"/>
          <a:stretch>
            <a:fillRect/>
          </a:stretch>
        </p:blipFill>
        <p:spPr bwMode="auto">
          <a:xfrm>
            <a:off x="838200" y="2624347"/>
            <a:ext cx="4152713" cy="321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4FCB-315F-A81C-D14A-B5641B89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B018CBB8-4C58-618B-8923-C1AF4F5B91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noProof="0" dirty="0">
                <a:latin typeface="Helvetica Light" panose="020B0403020202020204" pitchFamily="34" charset="0"/>
              </a:rPr>
              <a:t>What we can do with geodata in R+sf</a:t>
            </a:r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1F40DE3B-C290-447A-4057-A67F16650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033693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Garamond" panose="02020404030301010803" pitchFamily="18" charset="0"/>
              </a:rPr>
              <a:t>See if areas cover, intersect with, cross, equal, overlap, or touch each other </a:t>
            </a:r>
          </a:p>
          <a:p>
            <a:r>
              <a:rPr lang="en-US" noProof="0" dirty="0">
                <a:latin typeface="Garamond" panose="02020404030301010803" pitchFamily="18" charset="0"/>
              </a:rPr>
              <a:t>Make points, polygons, or lines, from geodata or from scratch</a:t>
            </a:r>
          </a:p>
          <a:p>
            <a:r>
              <a:rPr lang="en-US" noProof="0" dirty="0">
                <a:latin typeface="Garamond" panose="02020404030301010803" pitchFamily="18" charset="0"/>
              </a:rPr>
              <a:t>Combine areas or subtract areas from each other</a:t>
            </a:r>
          </a:p>
          <a:p>
            <a:r>
              <a:rPr lang="en-US" noProof="0" dirty="0">
                <a:latin typeface="Garamond" panose="02020404030301010803" pitchFamily="18" charset="0"/>
              </a:rPr>
              <a:t>Measure distance</a:t>
            </a:r>
          </a:p>
          <a:p>
            <a:r>
              <a:rPr lang="en-US" noProof="0" dirty="0">
                <a:latin typeface="Garamond" panose="02020404030301010803" pitchFamily="18" charset="0"/>
              </a:rPr>
              <a:t>Join datasets based on geometrical relationship</a:t>
            </a:r>
          </a:p>
        </p:txBody>
      </p:sp>
      <p:grpSp>
        <p:nvGrpSpPr>
          <p:cNvPr id="30" name="Grupp 29">
            <a:extLst>
              <a:ext uri="{FF2B5EF4-FFF2-40B4-BE49-F238E27FC236}">
                <a16:creationId xmlns:a16="http://schemas.microsoft.com/office/drawing/2014/main" id="{B1F3F10D-812D-7A31-9BD8-8E4FB6C0CD38}"/>
              </a:ext>
            </a:extLst>
          </p:cNvPr>
          <p:cNvGrpSpPr>
            <a:grpSpLocks noChangeAspect="1"/>
          </p:cNvGrpSpPr>
          <p:nvPr/>
        </p:nvGrpSpPr>
        <p:grpSpPr>
          <a:xfrm rot="943750">
            <a:off x="7387257" y="5606883"/>
            <a:ext cx="3183524" cy="2484000"/>
            <a:chOff x="7945041" y="6078926"/>
            <a:chExt cx="1614832" cy="1254105"/>
          </a:xfrm>
        </p:grpSpPr>
        <p:sp>
          <p:nvSpPr>
            <p:cNvPr id="4" name="Ellips 3">
              <a:extLst>
                <a:ext uri="{FF2B5EF4-FFF2-40B4-BE49-F238E27FC236}">
                  <a16:creationId xmlns:a16="http://schemas.microsoft.com/office/drawing/2014/main" id="{A39C3A24-9D8F-8206-17A4-51AAD02483A5}"/>
                </a:ext>
              </a:extLst>
            </p:cNvPr>
            <p:cNvSpPr>
              <a:spLocks/>
            </p:cNvSpPr>
            <p:nvPr/>
          </p:nvSpPr>
          <p:spPr>
            <a:xfrm>
              <a:off x="8139066" y="6250472"/>
              <a:ext cx="185100" cy="1851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/>
            </a:p>
          </p:txBody>
        </p:sp>
        <p:cxnSp>
          <p:nvCxnSpPr>
            <p:cNvPr id="5" name="Rak 4">
              <a:extLst>
                <a:ext uri="{FF2B5EF4-FFF2-40B4-BE49-F238E27FC236}">
                  <a16:creationId xmlns:a16="http://schemas.microsoft.com/office/drawing/2014/main" id="{065AA9FD-E338-A10F-7445-B9D178569567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rot="20656250">
              <a:off x="8356429" y="6131145"/>
              <a:ext cx="658990" cy="131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ak 6">
              <a:extLst>
                <a:ext uri="{FF2B5EF4-FFF2-40B4-BE49-F238E27FC236}">
                  <a16:creationId xmlns:a16="http://schemas.microsoft.com/office/drawing/2014/main" id="{CA725492-E930-351F-B255-86C552574797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9179009" y="6236919"/>
              <a:ext cx="222871" cy="219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 7">
              <a:extLst>
                <a:ext uri="{FF2B5EF4-FFF2-40B4-BE49-F238E27FC236}">
                  <a16:creationId xmlns:a16="http://schemas.microsoft.com/office/drawing/2014/main" id="{04053240-8BF3-B738-9830-08BA9EB29D61}"/>
                </a:ext>
              </a:extLst>
            </p:cNvPr>
            <p:cNvSpPr>
              <a:spLocks/>
            </p:cNvSpPr>
            <p:nvPr/>
          </p:nvSpPr>
          <p:spPr>
            <a:xfrm>
              <a:off x="9021016" y="6078926"/>
              <a:ext cx="185100" cy="1851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/>
            </a:p>
          </p:txBody>
        </p:sp>
        <p:cxnSp>
          <p:nvCxnSpPr>
            <p:cNvPr id="9" name="Rak 8">
              <a:extLst>
                <a:ext uri="{FF2B5EF4-FFF2-40B4-BE49-F238E27FC236}">
                  <a16:creationId xmlns:a16="http://schemas.microsoft.com/office/drawing/2014/main" id="{9668212D-1B5B-D3F0-1B6D-2D63E464F9CA}"/>
                </a:ext>
              </a:extLst>
            </p:cNvPr>
            <p:cNvCxnSpPr>
              <a:cxnSpLocks/>
              <a:stCxn id="11" idx="0"/>
              <a:endCxn id="10" idx="4"/>
            </p:cNvCxnSpPr>
            <p:nvPr/>
          </p:nvCxnSpPr>
          <p:spPr>
            <a:xfrm flipV="1">
              <a:off x="9467322" y="6614762"/>
              <a:ext cx="1" cy="312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 9">
              <a:extLst>
                <a:ext uri="{FF2B5EF4-FFF2-40B4-BE49-F238E27FC236}">
                  <a16:creationId xmlns:a16="http://schemas.microsoft.com/office/drawing/2014/main" id="{B0DECE1D-4C01-8AF6-571F-4B751B72283F}"/>
                </a:ext>
              </a:extLst>
            </p:cNvPr>
            <p:cNvSpPr>
              <a:spLocks/>
            </p:cNvSpPr>
            <p:nvPr/>
          </p:nvSpPr>
          <p:spPr>
            <a:xfrm>
              <a:off x="9374773" y="6429662"/>
              <a:ext cx="185100" cy="1851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/>
            </a:p>
          </p:txBody>
        </p:sp>
        <p:sp>
          <p:nvSpPr>
            <p:cNvPr id="11" name="Ellips 10">
              <a:extLst>
                <a:ext uri="{FF2B5EF4-FFF2-40B4-BE49-F238E27FC236}">
                  <a16:creationId xmlns:a16="http://schemas.microsoft.com/office/drawing/2014/main" id="{A23A50E6-432F-1E2D-FDD2-4EE8318C9C68}"/>
                </a:ext>
              </a:extLst>
            </p:cNvPr>
            <p:cNvSpPr>
              <a:spLocks/>
            </p:cNvSpPr>
            <p:nvPr/>
          </p:nvSpPr>
          <p:spPr>
            <a:xfrm>
              <a:off x="9374772" y="6927041"/>
              <a:ext cx="185100" cy="1851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/>
            </a:p>
          </p:txBody>
        </p:sp>
        <p:sp>
          <p:nvSpPr>
            <p:cNvPr id="16" name="Ellips 15">
              <a:extLst>
                <a:ext uri="{FF2B5EF4-FFF2-40B4-BE49-F238E27FC236}">
                  <a16:creationId xmlns:a16="http://schemas.microsoft.com/office/drawing/2014/main" id="{CF77BEEC-573E-1287-93EB-06305BE66B10}"/>
                </a:ext>
              </a:extLst>
            </p:cNvPr>
            <p:cNvSpPr>
              <a:spLocks/>
            </p:cNvSpPr>
            <p:nvPr/>
          </p:nvSpPr>
          <p:spPr>
            <a:xfrm>
              <a:off x="7945041" y="6752831"/>
              <a:ext cx="185100" cy="1851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/>
            </a:p>
          </p:txBody>
        </p:sp>
        <p:cxnSp>
          <p:nvCxnSpPr>
            <p:cNvPr id="17" name="Rak 16">
              <a:extLst>
                <a:ext uri="{FF2B5EF4-FFF2-40B4-BE49-F238E27FC236}">
                  <a16:creationId xmlns:a16="http://schemas.microsoft.com/office/drawing/2014/main" id="{7202FCC7-4E4A-1397-23DC-6A5F67C5E05C}"/>
                </a:ext>
              </a:extLst>
            </p:cNvPr>
            <p:cNvCxnSpPr>
              <a:cxnSpLocks/>
              <a:stCxn id="4" idx="3"/>
              <a:endCxn id="16" idx="0"/>
            </p:cNvCxnSpPr>
            <p:nvPr/>
          </p:nvCxnSpPr>
          <p:spPr>
            <a:xfrm flipH="1">
              <a:off x="8037592" y="6408465"/>
              <a:ext cx="128581" cy="344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ak 17">
              <a:extLst>
                <a:ext uri="{FF2B5EF4-FFF2-40B4-BE49-F238E27FC236}">
                  <a16:creationId xmlns:a16="http://schemas.microsoft.com/office/drawing/2014/main" id="{32E88935-FC7A-62CF-E78A-4EFB88C7439A}"/>
                </a:ext>
              </a:extLst>
            </p:cNvPr>
            <p:cNvCxnSpPr>
              <a:cxnSpLocks/>
              <a:stCxn id="19" idx="2"/>
              <a:endCxn id="16" idx="5"/>
            </p:cNvCxnSpPr>
            <p:nvPr/>
          </p:nvCxnSpPr>
          <p:spPr>
            <a:xfrm flipH="1" flipV="1">
              <a:off x="8103034" y="6910823"/>
              <a:ext cx="625639" cy="329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 18">
              <a:extLst>
                <a:ext uri="{FF2B5EF4-FFF2-40B4-BE49-F238E27FC236}">
                  <a16:creationId xmlns:a16="http://schemas.microsoft.com/office/drawing/2014/main" id="{A7915A0C-AF83-7A02-302A-D035127E752D}"/>
                </a:ext>
              </a:extLst>
            </p:cNvPr>
            <p:cNvSpPr>
              <a:spLocks/>
            </p:cNvSpPr>
            <p:nvPr/>
          </p:nvSpPr>
          <p:spPr>
            <a:xfrm>
              <a:off x="8728673" y="7147931"/>
              <a:ext cx="185100" cy="1851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noProof="0" dirty="0"/>
            </a:p>
          </p:txBody>
        </p:sp>
        <p:cxnSp>
          <p:nvCxnSpPr>
            <p:cNvPr id="20" name="Rak 19">
              <a:extLst>
                <a:ext uri="{FF2B5EF4-FFF2-40B4-BE49-F238E27FC236}">
                  <a16:creationId xmlns:a16="http://schemas.microsoft.com/office/drawing/2014/main" id="{1C06EC38-CADF-0166-DA03-A88B0F0C7FC5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V="1">
              <a:off x="8913773" y="7085033"/>
              <a:ext cx="488106" cy="155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ruta 33">
            <a:extLst>
              <a:ext uri="{FF2B5EF4-FFF2-40B4-BE49-F238E27FC236}">
                <a16:creationId xmlns:a16="http://schemas.microsoft.com/office/drawing/2014/main" id="{E6B4114F-F530-936B-3CC2-EA5E61EB5734}"/>
              </a:ext>
            </a:extLst>
          </p:cNvPr>
          <p:cNvSpPr txBox="1"/>
          <p:nvPr/>
        </p:nvSpPr>
        <p:spPr>
          <a:xfrm>
            <a:off x="952504" y="4584305"/>
            <a:ext cx="99031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0" dirty="0">
                <a:latin typeface="Garamond" panose="02020404030301010803" pitchFamily="18" charset="0"/>
              </a:rPr>
              <a:t>+ a bunch of other functions! </a:t>
            </a:r>
          </a:p>
          <a:p>
            <a:r>
              <a:rPr lang="en-US" sz="2000" noProof="0" dirty="0">
                <a:latin typeface="Garamond" panose="02020404030301010803" pitchFamily="18" charset="0"/>
              </a:rPr>
              <a:t>E.g., </a:t>
            </a:r>
            <a:r>
              <a:rPr lang="en-US" sz="2000" noProof="0" dirty="0" err="1">
                <a:latin typeface="Garamond" panose="02020404030301010803" pitchFamily="18" charset="0"/>
              </a:rPr>
              <a:t>st_make_valid</a:t>
            </a:r>
            <a:r>
              <a:rPr lang="en-US" sz="2000" noProof="0" dirty="0">
                <a:latin typeface="Garamond" panose="02020404030301010803" pitchFamily="18" charset="0"/>
              </a:rPr>
              <a:t>. ”Returns an object with a topologically valid geometry”  = usually corrects small errors that you can’t see but which will eventually drive you crazy</a:t>
            </a:r>
          </a:p>
        </p:txBody>
      </p:sp>
    </p:spTree>
    <p:extLst>
      <p:ext uri="{BB962C8B-B14F-4D97-AF65-F5344CB8AC3E}">
        <p14:creationId xmlns:p14="http://schemas.microsoft.com/office/powerpoint/2010/main" val="309668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56DA-3F99-ADC0-2B20-2F100332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14BF7E4F-A9C7-0BBC-94E4-1EA9F06D4B8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noProof="0" dirty="0">
                <a:latin typeface="Helvetica Light" panose="020B0403020202020204" pitchFamily="34" charset="0"/>
              </a:rPr>
              <a:t>+ </a:t>
            </a:r>
            <a:r>
              <a:rPr lang="en-US" sz="4000" noProof="0" dirty="0" err="1">
                <a:latin typeface="Helvetica Light" panose="020B0403020202020204" pitchFamily="34" charset="0"/>
              </a:rPr>
              <a:t>ggplot</a:t>
            </a:r>
            <a:r>
              <a:rPr lang="en-US" sz="4000" noProof="0" dirty="0">
                <a:latin typeface="Helvetica Light" panose="020B0403020202020204" pitchFamily="34" charset="0"/>
              </a:rPr>
              <a:t> for making maps</a:t>
            </a:r>
          </a:p>
        </p:txBody>
      </p:sp>
      <p:pic>
        <p:nvPicPr>
          <p:cNvPr id="1026" name="Picture 2" descr="Tidyverse">
            <a:extLst>
              <a:ext uri="{FF2B5EF4-FFF2-40B4-BE49-F238E27FC236}">
                <a16:creationId xmlns:a16="http://schemas.microsoft.com/office/drawing/2014/main" id="{0AAF76E5-7E54-FECF-8159-FBC95472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56" y="2066906"/>
            <a:ext cx="230191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59233-C74D-A9E8-5271-3BDAD1F4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11" y="3278971"/>
            <a:ext cx="2301916" cy="265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mple Features for R • sf">
            <a:extLst>
              <a:ext uri="{FF2B5EF4-FFF2-40B4-BE49-F238E27FC236}">
                <a16:creationId xmlns:a16="http://schemas.microsoft.com/office/drawing/2014/main" id="{B3879EC3-8610-06FD-E01E-F5C3B2DF0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33" y="1949522"/>
            <a:ext cx="2658898" cy="265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80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B977F-9B52-59F4-996A-60E794C94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A49DAA-E744-2AA3-85A9-7FEA74FD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noProof="0" dirty="0">
                <a:latin typeface="Helvetica Light" panose="020B0403020202020204" pitchFamily="34" charset="0"/>
              </a:rPr>
              <a:t>Map projections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6C59D95-6C8B-240B-94EE-820DC26D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078" y="4780940"/>
            <a:ext cx="4944092" cy="1823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noProof="0" dirty="0">
                <a:latin typeface="Garamond" panose="02020404030301010803" pitchFamily="18" charset="0"/>
              </a:rPr>
              <a:t>World Mercator (EPSG: 3395). </a:t>
            </a:r>
          </a:p>
          <a:p>
            <a:pPr marL="271463" lvl="1" indent="-177800"/>
            <a:r>
              <a:rPr lang="en-US" sz="1900" noProof="0" dirty="0">
                <a:latin typeface="Garamond" panose="02020404030301010803" pitchFamily="18" charset="0"/>
              </a:rPr>
              <a:t>A projected coordinate system. </a:t>
            </a:r>
          </a:p>
          <a:p>
            <a:pPr marL="271463" lvl="1" indent="-177800"/>
            <a:r>
              <a:rPr lang="en-US" sz="1900" noProof="0" dirty="0">
                <a:latin typeface="Garamond" panose="02020404030301010803" pitchFamily="18" charset="0"/>
              </a:rPr>
              <a:t>Describes places on a flat map using meters.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27AADAB-18E0-4464-84D0-B78F561F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6" t="24990" r="5836" b="20822"/>
          <a:stretch>
            <a:fillRect/>
          </a:stretch>
        </p:blipFill>
        <p:spPr>
          <a:xfrm>
            <a:off x="95623" y="1467460"/>
            <a:ext cx="6104286" cy="295761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215EE981-DD83-111C-FF34-2FB04B7228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00" t="8756" r="4837" b="4960"/>
          <a:stretch>
            <a:fillRect/>
          </a:stretch>
        </p:blipFill>
        <p:spPr>
          <a:xfrm>
            <a:off x="6460179" y="501991"/>
            <a:ext cx="5153891" cy="3923079"/>
          </a:xfrm>
          <a:prstGeom prst="rect">
            <a:avLst/>
          </a:prstGeom>
        </p:spPr>
      </p:pic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D56898C0-8AEF-ADFD-A67A-E200391AE833}"/>
              </a:ext>
            </a:extLst>
          </p:cNvPr>
          <p:cNvSpPr txBox="1">
            <a:spLocks/>
          </p:cNvSpPr>
          <p:nvPr/>
        </p:nvSpPr>
        <p:spPr>
          <a:xfrm>
            <a:off x="841973" y="4780940"/>
            <a:ext cx="4611585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noProof="0" dirty="0">
                <a:latin typeface="Garamond" panose="02020404030301010803" pitchFamily="18" charset="0"/>
              </a:rPr>
              <a:t>WGS84 (EPSG:4326). </a:t>
            </a:r>
          </a:p>
          <a:p>
            <a:pPr marL="271463" lvl="1" indent="-177800"/>
            <a:r>
              <a:rPr lang="en-US" sz="1900" noProof="0" dirty="0">
                <a:latin typeface="Garamond" panose="02020404030301010803" pitchFamily="18" charset="0"/>
              </a:rPr>
              <a:t>A coordinate system, not a projection.</a:t>
            </a:r>
          </a:p>
          <a:p>
            <a:pPr marL="271463" lvl="1" indent="-177800"/>
            <a:r>
              <a:rPr lang="en-US" sz="1900" noProof="0" dirty="0">
                <a:latin typeface="Garamond" panose="02020404030301010803" pitchFamily="18" charset="0"/>
              </a:rPr>
              <a:t>Describes places on a globe using degrees.</a:t>
            </a:r>
          </a:p>
        </p:txBody>
      </p:sp>
    </p:spTree>
    <p:extLst>
      <p:ext uri="{BB962C8B-B14F-4D97-AF65-F5344CB8AC3E}">
        <p14:creationId xmlns:p14="http://schemas.microsoft.com/office/powerpoint/2010/main" val="187889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D1B31-3665-708B-4469-CB658450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12BA184-4BB5-525E-FF78-A9CFEEBC0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010" y="1916709"/>
            <a:ext cx="2692989" cy="298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Garamond" panose="02020404030301010803" pitchFamily="18" charset="0"/>
              </a:rPr>
              <a:t>Sweref99 (EPSG: 3006). </a:t>
            </a:r>
          </a:p>
          <a:p>
            <a:pPr marL="271463" lvl="1" indent="-177800"/>
            <a:r>
              <a:rPr lang="en-US" sz="1800" noProof="0" dirty="0">
                <a:latin typeface="Garamond" panose="02020404030301010803" pitchFamily="18" charset="0"/>
              </a:rPr>
              <a:t>Flat Sweden, suited for Sweden’s shape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39813705-391C-E07F-0AD0-3FD989893CB1}"/>
              </a:ext>
            </a:extLst>
          </p:cNvPr>
          <p:cNvSpPr txBox="1">
            <a:spLocks/>
          </p:cNvSpPr>
          <p:nvPr/>
        </p:nvSpPr>
        <p:spPr>
          <a:xfrm>
            <a:off x="0" y="1916709"/>
            <a:ext cx="2439246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Garamond" panose="02020404030301010803" pitchFamily="18" charset="0"/>
              </a:rPr>
              <a:t>WGS84 (EPSG:4326). </a:t>
            </a:r>
          </a:p>
          <a:p>
            <a:pPr marL="225425" lvl="1" indent="-225425"/>
            <a:r>
              <a:rPr lang="en-US" sz="1800" noProof="0" dirty="0">
                <a:latin typeface="Garamond" panose="02020404030301010803" pitchFamily="18" charset="0"/>
              </a:rPr>
              <a:t>Sweden on a globe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0D528DE-DCD9-2699-AD19-1BDD7866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011" t="5180" r="34387" b="1"/>
          <a:stretch>
            <a:fillRect/>
          </a:stretch>
        </p:blipFill>
        <p:spPr>
          <a:xfrm>
            <a:off x="6096000" y="-219869"/>
            <a:ext cx="3403011" cy="7646511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A814A773-702C-25FE-B277-299F5F5505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279" t="5246" r="30183" b="-1"/>
          <a:stretch>
            <a:fillRect/>
          </a:stretch>
        </p:blipFill>
        <p:spPr>
          <a:xfrm>
            <a:off x="2079356" y="-219869"/>
            <a:ext cx="4016644" cy="76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51E7B-0DD1-3C71-C14B-C81F7F9AB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EA30E92-BCF1-39CE-8708-EF92F71F1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5385" y="2279589"/>
            <a:ext cx="2121972" cy="5486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noProof="0" dirty="0">
                <a:latin typeface="Garamond" panose="02020404030301010803" pitchFamily="18" charset="0"/>
              </a:rPr>
              <a:t>High resolution from GADM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77391FE-2ABC-E3F7-0878-97B442E3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11" t="5180" r="34387" b="1"/>
          <a:stretch>
            <a:fillRect/>
          </a:stretch>
        </p:blipFill>
        <p:spPr>
          <a:xfrm>
            <a:off x="6096000" y="0"/>
            <a:ext cx="3260715" cy="7326775"/>
          </a:xfrm>
          <a:prstGeom prst="rect">
            <a:avLst/>
          </a:prstGeom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A72E5C60-60E8-81B9-D0BC-5C4FB87232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66" t="5431" r="32745" b="-1"/>
          <a:stretch>
            <a:fillRect/>
          </a:stretch>
        </p:blipFill>
        <p:spPr>
          <a:xfrm>
            <a:off x="2131534" y="0"/>
            <a:ext cx="3530761" cy="7326775"/>
          </a:xfrm>
          <a:prstGeom prst="rect">
            <a:avLst/>
          </a:prstGeom>
        </p:spPr>
      </p:pic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6A135631-5D50-EC32-B940-0E50C5FEB15E}"/>
              </a:ext>
            </a:extLst>
          </p:cNvPr>
          <p:cNvSpPr txBox="1">
            <a:spLocks/>
          </p:cNvSpPr>
          <p:nvPr/>
        </p:nvSpPr>
        <p:spPr>
          <a:xfrm>
            <a:off x="254643" y="2279589"/>
            <a:ext cx="2115294" cy="766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noProof="0" dirty="0">
                <a:latin typeface="Garamond" panose="02020404030301010803" pitchFamily="18" charset="0"/>
              </a:rPr>
              <a:t>Lower resolution from </a:t>
            </a:r>
            <a:r>
              <a:rPr lang="en-US" sz="2000" noProof="0" dirty="0" err="1">
                <a:latin typeface="Garamond" panose="02020404030301010803" pitchFamily="18" charset="0"/>
              </a:rPr>
              <a:t>swemapsdata</a:t>
            </a:r>
            <a:endParaRPr lang="en-US" sz="2000" noProof="0" dirty="0">
              <a:latin typeface="Garamond" panose="020204040303010108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noProof="0" dirty="0">
                <a:latin typeface="Garamond" panose="02020404030301010803" pitchFamily="18" charset="0"/>
              </a:rPr>
              <a:t>+ the lakes</a:t>
            </a:r>
            <a:endParaRPr lang="en-US" sz="1600" noProof="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40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1D3D-E5FB-8BF8-B0ED-6C6336F7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8D6C711-C83B-FD7F-179D-C9C6CBA3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679" y="2422525"/>
            <a:ext cx="4816642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noProof="0" dirty="0">
                <a:latin typeface="Helvetica Light" panose="020B0403020202020204" pitchFamily="34" charset="0"/>
              </a:rPr>
              <a:t>Maps are political! </a:t>
            </a:r>
          </a:p>
        </p:txBody>
      </p:sp>
    </p:spTree>
    <p:extLst>
      <p:ext uri="{BB962C8B-B14F-4D97-AF65-F5344CB8AC3E}">
        <p14:creationId xmlns:p14="http://schemas.microsoft.com/office/powerpoint/2010/main" val="157046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07113-48B6-5D4C-DFC5-FAAF0650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objekt 15">
            <a:extLst>
              <a:ext uri="{FF2B5EF4-FFF2-40B4-BE49-F238E27FC236}">
                <a16:creationId xmlns:a16="http://schemas.microsoft.com/office/drawing/2014/main" id="{E21FAFA5-9DD4-FC12-1101-911C020D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40" r="15019"/>
          <a:stretch>
            <a:fillRect/>
          </a:stretch>
        </p:blipFill>
        <p:spPr>
          <a:xfrm>
            <a:off x="484601" y="-377783"/>
            <a:ext cx="10825874" cy="7739200"/>
          </a:xfrm>
          <a:prstGeom prst="rect">
            <a:avLst/>
          </a:prstGeom>
        </p:spPr>
      </p:pic>
      <p:sp>
        <p:nvSpPr>
          <p:cNvPr id="11" name="Ellips 10">
            <a:extLst>
              <a:ext uri="{FF2B5EF4-FFF2-40B4-BE49-F238E27FC236}">
                <a16:creationId xmlns:a16="http://schemas.microsoft.com/office/drawing/2014/main" id="{1F68F774-2C9D-AEA0-1EFC-3656A35EECF8}"/>
              </a:ext>
            </a:extLst>
          </p:cNvPr>
          <p:cNvSpPr/>
          <p:nvPr/>
        </p:nvSpPr>
        <p:spPr>
          <a:xfrm>
            <a:off x="5238619" y="3818847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Ellips 16">
            <a:extLst>
              <a:ext uri="{FF2B5EF4-FFF2-40B4-BE49-F238E27FC236}">
                <a16:creationId xmlns:a16="http://schemas.microsoft.com/office/drawing/2014/main" id="{89BEBE1C-6A42-EA76-1AF4-8ACF5D412E05}"/>
              </a:ext>
            </a:extLst>
          </p:cNvPr>
          <p:cNvSpPr/>
          <p:nvPr/>
        </p:nvSpPr>
        <p:spPr>
          <a:xfrm>
            <a:off x="7926147" y="3491817"/>
            <a:ext cx="426320" cy="426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Ellips 17">
            <a:extLst>
              <a:ext uri="{FF2B5EF4-FFF2-40B4-BE49-F238E27FC236}">
                <a16:creationId xmlns:a16="http://schemas.microsoft.com/office/drawing/2014/main" id="{A1044970-FA75-4D11-5776-E24880B52648}"/>
              </a:ext>
            </a:extLst>
          </p:cNvPr>
          <p:cNvSpPr/>
          <p:nvPr/>
        </p:nvSpPr>
        <p:spPr>
          <a:xfrm>
            <a:off x="8360934" y="3713444"/>
            <a:ext cx="426320" cy="426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6CC3953E-14C0-5B7D-FE73-F8E185517D63}"/>
              </a:ext>
            </a:extLst>
          </p:cNvPr>
          <p:cNvSpPr/>
          <p:nvPr/>
        </p:nvSpPr>
        <p:spPr>
          <a:xfrm>
            <a:off x="6519251" y="4312248"/>
            <a:ext cx="355642" cy="3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Ellips 20">
            <a:extLst>
              <a:ext uri="{FF2B5EF4-FFF2-40B4-BE49-F238E27FC236}">
                <a16:creationId xmlns:a16="http://schemas.microsoft.com/office/drawing/2014/main" id="{BAFE204F-CE5B-D0C7-94FC-9212404A5E98}"/>
              </a:ext>
            </a:extLst>
          </p:cNvPr>
          <p:cNvSpPr/>
          <p:nvPr/>
        </p:nvSpPr>
        <p:spPr>
          <a:xfrm>
            <a:off x="6485383" y="2880997"/>
            <a:ext cx="589980" cy="5899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6" name="Bildobjekt 25">
            <a:extLst>
              <a:ext uri="{FF2B5EF4-FFF2-40B4-BE49-F238E27FC236}">
                <a16:creationId xmlns:a16="http://schemas.microsoft.com/office/drawing/2014/main" id="{11893682-1120-D7BE-9FA5-0C16666391E8}"/>
              </a:ext>
            </a:extLst>
          </p:cNvPr>
          <p:cNvPicPr>
            <a:picLocks/>
          </p:cNvPicPr>
          <p:nvPr/>
        </p:nvPicPr>
        <p:blipFill>
          <a:blip r:embed="rId4"/>
          <a:srcRect l="56313" t="57559" r="29327" b="15564"/>
          <a:stretch>
            <a:fillRect/>
          </a:stretch>
        </p:blipFill>
        <p:spPr>
          <a:xfrm>
            <a:off x="4644580" y="2867614"/>
            <a:ext cx="878400" cy="875870"/>
          </a:xfrm>
          <a:prstGeom prst="ellipse">
            <a:avLst/>
          </a:prstGeom>
          <a:ln w="28575">
            <a:solidFill>
              <a:srgbClr val="FF0000"/>
            </a:solidFill>
          </a:ln>
        </p:spPr>
      </p:pic>
      <p:sp>
        <p:nvSpPr>
          <p:cNvPr id="27" name="Båge 26">
            <a:extLst>
              <a:ext uri="{FF2B5EF4-FFF2-40B4-BE49-F238E27FC236}">
                <a16:creationId xmlns:a16="http://schemas.microsoft.com/office/drawing/2014/main" id="{4E9DC801-4867-3130-9EF2-4E9F6EB827E4}"/>
              </a:ext>
            </a:extLst>
          </p:cNvPr>
          <p:cNvSpPr/>
          <p:nvPr/>
        </p:nvSpPr>
        <p:spPr>
          <a:xfrm>
            <a:off x="4134647" y="3333618"/>
            <a:ext cx="2824130" cy="1255802"/>
          </a:xfrm>
          <a:prstGeom prst="arc">
            <a:avLst>
              <a:gd name="adj1" fmla="val 16200000"/>
              <a:gd name="adj2" fmla="val 20896340"/>
            </a:avLst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FEDA1A4B-CE54-FFEE-2FDF-206ABE5956C7}"/>
              </a:ext>
            </a:extLst>
          </p:cNvPr>
          <p:cNvSpPr txBox="1">
            <a:spLocks/>
          </p:cNvSpPr>
          <p:nvPr/>
        </p:nvSpPr>
        <p:spPr>
          <a:xfrm>
            <a:off x="362794" y="4490069"/>
            <a:ext cx="3139132" cy="11554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noProof="0" dirty="0">
                <a:latin typeface="Helvetica Light" panose="020B0403020202020204" pitchFamily="34" charset="0"/>
              </a:rPr>
              <a:t>World Bank data from 2020.</a:t>
            </a:r>
          </a:p>
          <a:p>
            <a:pPr algn="ctr"/>
            <a:r>
              <a:rPr lang="en-US" sz="1800" noProof="0" dirty="0">
                <a:latin typeface="Helvetica Light" panose="020B0403020202020204" pitchFamily="34" charset="0"/>
              </a:rPr>
              <a:t>(Mercator)</a:t>
            </a:r>
          </a:p>
        </p:txBody>
      </p:sp>
    </p:spTree>
    <p:extLst>
      <p:ext uri="{BB962C8B-B14F-4D97-AF65-F5344CB8AC3E}">
        <p14:creationId xmlns:p14="http://schemas.microsoft.com/office/powerpoint/2010/main" val="18322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1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57DE8-C910-4145-3941-E9080C076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25C1E7BB-BE07-914E-34C4-581350F8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4249" y="-148591"/>
            <a:ext cx="13580498" cy="6790249"/>
          </a:xfrm>
          <a:prstGeom prst="rect">
            <a:avLst/>
          </a:prstGeom>
        </p:spPr>
      </p:pic>
      <p:grpSp>
        <p:nvGrpSpPr>
          <p:cNvPr id="9" name="Grupp 8">
            <a:extLst>
              <a:ext uri="{FF2B5EF4-FFF2-40B4-BE49-F238E27FC236}">
                <a16:creationId xmlns:a16="http://schemas.microsoft.com/office/drawing/2014/main" id="{6995C84B-5333-41D3-19FE-B68A231A095B}"/>
              </a:ext>
            </a:extLst>
          </p:cNvPr>
          <p:cNvGrpSpPr/>
          <p:nvPr/>
        </p:nvGrpSpPr>
        <p:grpSpPr>
          <a:xfrm>
            <a:off x="9736687" y="1496243"/>
            <a:ext cx="988978" cy="988978"/>
            <a:chOff x="4957093" y="4869504"/>
            <a:chExt cx="1031052" cy="1031052"/>
          </a:xfrm>
        </p:grpSpPr>
        <p:sp>
          <p:nvSpPr>
            <p:cNvPr id="8" name="Ellips 7">
              <a:extLst>
                <a:ext uri="{FF2B5EF4-FFF2-40B4-BE49-F238E27FC236}">
                  <a16:creationId xmlns:a16="http://schemas.microsoft.com/office/drawing/2014/main" id="{BA770396-B8AE-92EE-94B1-9EC52A4888E7}"/>
                </a:ext>
              </a:extLst>
            </p:cNvPr>
            <p:cNvSpPr/>
            <p:nvPr/>
          </p:nvSpPr>
          <p:spPr>
            <a:xfrm>
              <a:off x="4998861" y="4939422"/>
              <a:ext cx="947515" cy="8912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7" name="Bildobjekt 6">
              <a:extLst>
                <a:ext uri="{FF2B5EF4-FFF2-40B4-BE49-F238E27FC236}">
                  <a16:creationId xmlns:a16="http://schemas.microsoft.com/office/drawing/2014/main" id="{AB57F298-EE2C-C0C3-86BE-9BA572B2145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/>
            </a:blip>
            <a:srcRect l="35479" r="28112" b="39903"/>
            <a:stretch>
              <a:fillRect/>
            </a:stretch>
          </p:blipFill>
          <p:spPr>
            <a:xfrm>
              <a:off x="4957093" y="4869504"/>
              <a:ext cx="1031052" cy="1031052"/>
            </a:xfrm>
            <a:prstGeom prst="ellipse">
              <a:avLst/>
            </a:prstGeom>
            <a:ln w="38100">
              <a:solidFill>
                <a:srgbClr val="FF3334"/>
              </a:solidFill>
            </a:ln>
          </p:spPr>
        </p:pic>
      </p:grpSp>
      <p:sp>
        <p:nvSpPr>
          <p:cNvPr id="10" name="Båge 9">
            <a:extLst>
              <a:ext uri="{FF2B5EF4-FFF2-40B4-BE49-F238E27FC236}">
                <a16:creationId xmlns:a16="http://schemas.microsoft.com/office/drawing/2014/main" id="{97C648D6-9599-CD2E-D916-EF988DB23EAC}"/>
              </a:ext>
            </a:extLst>
          </p:cNvPr>
          <p:cNvSpPr/>
          <p:nvPr/>
        </p:nvSpPr>
        <p:spPr>
          <a:xfrm flipH="1">
            <a:off x="8748781" y="1990732"/>
            <a:ext cx="1639218" cy="1255802"/>
          </a:xfrm>
          <a:prstGeom prst="arc">
            <a:avLst>
              <a:gd name="adj1" fmla="val 15494089"/>
              <a:gd name="adj2" fmla="val 20896340"/>
            </a:avLst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96B67E73-3AB1-127A-AB2D-CBF19ECAA10E}"/>
              </a:ext>
            </a:extLst>
          </p:cNvPr>
          <p:cNvPicPr>
            <a:picLocks/>
          </p:cNvPicPr>
          <p:nvPr/>
        </p:nvPicPr>
        <p:blipFill>
          <a:blip r:embed="rId5"/>
          <a:srcRect l="63296" t="51089" r="34642" b="44943"/>
          <a:stretch>
            <a:fillRect/>
          </a:stretch>
        </p:blipFill>
        <p:spPr>
          <a:xfrm>
            <a:off x="10522896" y="2270766"/>
            <a:ext cx="585264" cy="563039"/>
          </a:xfrm>
          <a:prstGeom prst="ellipse">
            <a:avLst/>
          </a:prstGeom>
          <a:ln w="38100">
            <a:solidFill>
              <a:srgbClr val="FF3334"/>
            </a:solidFill>
          </a:ln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A9B27D84-9ACB-1223-1800-33F5A161EB7D}"/>
              </a:ext>
            </a:extLst>
          </p:cNvPr>
          <p:cNvSpPr txBox="1">
            <a:spLocks/>
          </p:cNvSpPr>
          <p:nvPr/>
        </p:nvSpPr>
        <p:spPr>
          <a:xfrm>
            <a:off x="362794" y="4490069"/>
            <a:ext cx="3139132" cy="11554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noProof="0" dirty="0">
                <a:latin typeface="Helvetica Light" panose="020B0403020202020204" pitchFamily="34" charset="0"/>
              </a:rPr>
              <a:t>World Bank data from 2025.</a:t>
            </a:r>
          </a:p>
          <a:p>
            <a:pPr algn="ctr"/>
            <a:r>
              <a:rPr lang="en-US" sz="1800" noProof="0" dirty="0">
                <a:latin typeface="Helvetica Light" panose="020B0403020202020204" pitchFamily="34" charset="0"/>
              </a:rPr>
              <a:t>(WGS84)</a:t>
            </a:r>
          </a:p>
        </p:txBody>
      </p:sp>
    </p:spTree>
    <p:extLst>
      <p:ext uri="{BB962C8B-B14F-4D97-AF65-F5344CB8AC3E}">
        <p14:creationId xmlns:p14="http://schemas.microsoft.com/office/powerpoint/2010/main" val="328257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8FD7FA-5C09-C2F8-E602-D6AB4302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noProof="0" dirty="0">
                <a:latin typeface="Helvetica Light" panose="020B0403020202020204" pitchFamily="34" charset="0"/>
              </a:rPr>
              <a:t>What we’re going to do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CA41C4B-33AD-5A6E-152D-93920A26B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2738" indent="-296863">
              <a:lnSpc>
                <a:spcPct val="150000"/>
              </a:lnSpc>
            </a:pPr>
            <a:r>
              <a:rPr lang="en-US" sz="3600" noProof="0" dirty="0">
                <a:latin typeface="Garamond" panose="02020404030301010803" pitchFamily="18" charset="0"/>
              </a:rPr>
              <a:t>Talk: Basic concepts and things to know</a:t>
            </a:r>
          </a:p>
          <a:p>
            <a:pPr marL="312738" indent="-296863">
              <a:lnSpc>
                <a:spcPct val="150000"/>
              </a:lnSpc>
            </a:pPr>
            <a:r>
              <a:rPr lang="en-US" sz="3600" noProof="0" dirty="0">
                <a:latin typeface="Garamond" panose="02020404030301010803" pitchFamily="18" charset="0"/>
              </a:rPr>
              <a:t>Practice: Basic spatial analysis and maps</a:t>
            </a:r>
          </a:p>
        </p:txBody>
      </p:sp>
    </p:spTree>
    <p:extLst>
      <p:ext uri="{BB962C8B-B14F-4D97-AF65-F5344CB8AC3E}">
        <p14:creationId xmlns:p14="http://schemas.microsoft.com/office/powerpoint/2010/main" val="1345489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84DBF-8087-9A53-470D-ED55248F6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08E7E6-2847-EAD3-8719-E62BD4B8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679" y="2422525"/>
            <a:ext cx="4816642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noProof="0" dirty="0">
                <a:latin typeface="Helvetica Light" panose="020B0403020202020204" pitchFamily="34" charset="0"/>
              </a:rPr>
              <a:t>Examples of social science use of GIS</a:t>
            </a:r>
          </a:p>
        </p:txBody>
      </p:sp>
    </p:spTree>
    <p:extLst>
      <p:ext uri="{BB962C8B-B14F-4D97-AF65-F5344CB8AC3E}">
        <p14:creationId xmlns:p14="http://schemas.microsoft.com/office/powerpoint/2010/main" val="44375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7BDA-C73E-8BD2-7396-D0D721AAD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0FE61E97-02A9-013C-404A-007D4F8E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9854"/>
            <a:ext cx="10515600" cy="541205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3000" noProof="0" dirty="0">
                <a:latin typeface="Helvetica Light" panose="020B0403020202020204" pitchFamily="34" charset="0"/>
              </a:rPr>
              <a:t>As variables: Using geodata instead of the names of places</a:t>
            </a:r>
          </a:p>
          <a:p>
            <a:pPr>
              <a:spcAft>
                <a:spcPts val="1000"/>
              </a:spcAft>
            </a:pPr>
            <a:r>
              <a:rPr lang="en-US" noProof="0" dirty="0">
                <a:latin typeface="Garamond" panose="02020404030301010803" pitchFamily="18" charset="0"/>
              </a:rPr>
              <a:t>Higher precision: Instead of a dummy drone strike/nature reserve within county. Which is the closest drone strike? How close? </a:t>
            </a:r>
          </a:p>
          <a:p>
            <a:pPr>
              <a:spcAft>
                <a:spcPts val="1000"/>
              </a:spcAft>
            </a:pPr>
            <a:r>
              <a:rPr lang="en-US" noProof="0" dirty="0">
                <a:latin typeface="Garamond" panose="02020404030301010803" pitchFamily="18" charset="0"/>
              </a:rPr>
              <a:t>Spatial proximity effects: How far are schools from the nearest church? </a:t>
            </a:r>
            <a:r>
              <a:rPr lang="en-US" dirty="0">
                <a:latin typeface="Garamond" panose="02020404030301010803" pitchFamily="18" charset="0"/>
              </a:rPr>
              <a:t>Which party do students support later in life?</a:t>
            </a:r>
            <a:endParaRPr lang="en-US" noProof="0" dirty="0">
              <a:latin typeface="Garamond" panose="02020404030301010803" pitchFamily="18" charset="0"/>
            </a:endParaRPr>
          </a:p>
          <a:p>
            <a:pPr>
              <a:spcAft>
                <a:spcPts val="1000"/>
              </a:spcAft>
            </a:pPr>
            <a:r>
              <a:rPr lang="en-US" noProof="0" dirty="0">
                <a:latin typeface="Garamond" panose="02020404030301010803" pitchFamily="18" charset="0"/>
              </a:rPr>
              <a:t>Spatial clustering: Is public investment clustered around certain political strongholds? </a:t>
            </a:r>
          </a:p>
          <a:p>
            <a:pPr>
              <a:spcAft>
                <a:spcPts val="1000"/>
              </a:spcAft>
            </a:pPr>
            <a:r>
              <a:rPr lang="en-US" noProof="0" dirty="0">
                <a:latin typeface="Garamond" panose="02020404030301010803" pitchFamily="18" charset="0"/>
              </a:rPr>
              <a:t>Reorganize your data by </a:t>
            </a:r>
            <a:r>
              <a:rPr lang="en-US" noProof="0" dirty="0" err="1">
                <a:latin typeface="Garamond" panose="02020404030301010803" pitchFamily="18" charset="0"/>
              </a:rPr>
              <a:t>geomatching</a:t>
            </a:r>
            <a:r>
              <a:rPr lang="en-US" noProof="0" dirty="0">
                <a:latin typeface="Garamond" panose="02020404030301010803" pitchFamily="18" charset="0"/>
              </a:rPr>
              <a:t>. Match municipalities to counties, or to ad hoc, theoretically relevant geographical units like reform districts etc.</a:t>
            </a:r>
          </a:p>
          <a:p>
            <a:pPr>
              <a:spcAft>
                <a:spcPts val="1000"/>
              </a:spcAft>
            </a:pPr>
            <a:r>
              <a:rPr lang="en-US" noProof="0" dirty="0">
                <a:latin typeface="Garamond" panose="02020404030301010803" pitchFamily="18" charset="0"/>
              </a:rPr>
              <a:t>Combine data through geometry. Climate disaster data as grid + geocoded local election data. Geometrical data as a key between two types of data</a:t>
            </a:r>
          </a:p>
          <a:p>
            <a:pPr>
              <a:spcAft>
                <a:spcPts val="1000"/>
              </a:spcAft>
            </a:pPr>
            <a:endParaRPr lang="en-US" noProof="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noProof="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49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07876-D97F-3DA3-6C6D-53FE74FCE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BE0C7A33-9282-0B04-1F85-6D29CA65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9854"/>
            <a:ext cx="10515600" cy="54120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noProof="0" dirty="0">
                <a:latin typeface="Helvetica Light" panose="020B0403020202020204" pitchFamily="34" charset="0"/>
              </a:rPr>
              <a:t>As maps: Descriptive analysis, exploration, and storytelling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3000" noProof="0" dirty="0">
                <a:latin typeface="Garamond" panose="02020404030301010803" pitchFamily="18" charset="0"/>
              </a:rPr>
              <a:t>Describe the geographical distribution of your data. Where do observations “happen”? How do ideas/armies/political trends spread geographically?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3000" noProof="0" dirty="0">
                <a:latin typeface="Garamond" panose="02020404030301010803" pitchFamily="18" charset="0"/>
              </a:rPr>
              <a:t>Explore geographical patterns in data. See trends, exceptions and outliers in their geographical context.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3000" noProof="0" dirty="0">
                <a:latin typeface="Garamond" panose="02020404030301010803" pitchFamily="18" charset="0"/>
              </a:rPr>
              <a:t>Find new questions by studying geographical patterns. Why here? Why not there? Why this geographical pattern despite other expectations? </a:t>
            </a:r>
            <a:endParaRPr lang="en-US" noProof="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endParaRPr lang="en-US" noProof="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endParaRPr lang="en-US" noProof="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noProof="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5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0DF1C-2FF4-5C55-FCF4-220C330E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3F490F1C-38FE-A3AF-A9CA-2B5B30DC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20" y="1546910"/>
            <a:ext cx="5647952" cy="471499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BDC79264-8C17-31D1-CEE0-12A6E7F4B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57" y="1657350"/>
            <a:ext cx="5647952" cy="4604554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AECB148E-0021-AE76-C988-1089F3DC9F91}"/>
              </a:ext>
            </a:extLst>
          </p:cNvPr>
          <p:cNvSpPr txBox="1"/>
          <p:nvPr/>
        </p:nvSpPr>
        <p:spPr>
          <a:xfrm>
            <a:off x="2469059" y="365263"/>
            <a:ext cx="7453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noProof="0" dirty="0">
                <a:latin typeface="Garamond" panose="02020404030301010803" pitchFamily="18" charset="0"/>
              </a:rPr>
              <a:t>Where did poets flourish in China during the last 1000 years? 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9C454F24-82DD-73DA-EE7A-C28EF80FC963}"/>
              </a:ext>
            </a:extLst>
          </p:cNvPr>
          <p:cNvSpPr txBox="1"/>
          <p:nvPr/>
        </p:nvSpPr>
        <p:spPr>
          <a:xfrm>
            <a:off x="3182511" y="6379048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noProof="0" dirty="0">
                <a:latin typeface="Garamond" panose="02020404030301010803" pitchFamily="18" charset="0"/>
              </a:rPr>
              <a:t>Edward Tufte’s </a:t>
            </a:r>
            <a:r>
              <a:rPr lang="en-US" i="1" noProof="0" dirty="0">
                <a:latin typeface="Garamond" panose="02020404030301010803" pitchFamily="18" charset="0"/>
              </a:rPr>
              <a:t>Envisioning Information </a:t>
            </a:r>
            <a:r>
              <a:rPr lang="en-US" noProof="0" dirty="0">
                <a:latin typeface="Garamond" panose="02020404030301010803" pitchFamily="18" charset="0"/>
              </a:rPr>
              <a:t>from 1990, p. 74-75.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A07F5BC6-8628-B3AE-D96F-EDACEEBE9BC1}"/>
              </a:ext>
            </a:extLst>
          </p:cNvPr>
          <p:cNvSpPr txBox="1"/>
          <p:nvPr/>
        </p:nvSpPr>
        <p:spPr>
          <a:xfrm>
            <a:off x="997135" y="1245100"/>
            <a:ext cx="4292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noProof="0" dirty="0">
                <a:latin typeface="Garamond" panose="02020404030301010803" pitchFamily="18" charset="0"/>
              </a:rPr>
              <a:t>Birthplaces of the 2625 Tang poets, 618-907.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019373E9-8E17-3EFF-8209-60DF9DD52900}"/>
              </a:ext>
            </a:extLst>
          </p:cNvPr>
          <p:cNvSpPr txBox="1"/>
          <p:nvPr/>
        </p:nvSpPr>
        <p:spPr>
          <a:xfrm>
            <a:off x="6906998" y="1245100"/>
            <a:ext cx="4292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noProof="0" dirty="0">
                <a:latin typeface="Garamond" panose="02020404030301010803" pitchFamily="18" charset="0"/>
              </a:rPr>
              <a:t>Birthplaces of the 2377 Sung poets, 969-1279.</a:t>
            </a:r>
          </a:p>
        </p:txBody>
      </p:sp>
    </p:spTree>
    <p:extLst>
      <p:ext uri="{BB962C8B-B14F-4D97-AF65-F5344CB8AC3E}">
        <p14:creationId xmlns:p14="http://schemas.microsoft.com/office/powerpoint/2010/main" val="228479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A5D5E-D590-B17B-EDC3-05F6CA3E6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4DC0AFEF-23B6-8EB9-C1ED-BBC97577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527050"/>
            <a:ext cx="59309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7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A2BF7-C493-A005-E943-21B862F08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D05E1BB5-3E03-531A-8E07-C11E35F6C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9854"/>
            <a:ext cx="10515600" cy="5412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>
                <a:latin typeface="Helvetica Light" panose="020B0403020202020204" pitchFamily="34" charset="0"/>
              </a:rPr>
              <a:t>The Politics of Secularization 1861-1958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3000" i="1" noProof="0" dirty="0">
                <a:latin typeface="Garamond" panose="02020404030301010803" pitchFamily="18" charset="0"/>
              </a:rPr>
              <a:t>When and why were secular state school inspector appointed?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3000" noProof="0" dirty="0">
                <a:latin typeface="Garamond" panose="02020404030301010803" pitchFamily="18" charset="0"/>
              </a:rPr>
              <a:t>Secularization is not a momentous shift – Sweden eventually became secular, but the process was geographically and temporally fragmented. 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Same pattern with the school inspectorate.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What did the “gradualness” look like and why?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Explanatory factors also vary geographically</a:t>
            </a:r>
            <a:endParaRPr lang="en-US" sz="3000" noProof="0" dirty="0">
              <a:latin typeface="Garamond" panose="02020404030301010803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sz="3000" noProof="0" dirty="0">
              <a:latin typeface="Garamond" panose="02020404030301010803" pitchFamily="18" charset="0"/>
            </a:endParaRPr>
          </a:p>
          <a:p>
            <a:pPr marL="228600" lvl="1">
              <a:spcBef>
                <a:spcPts val="1000"/>
              </a:spcBef>
            </a:pPr>
            <a:endParaRPr lang="en-US" sz="2800" noProof="0" dirty="0">
              <a:latin typeface="Garamond" panose="02020404030301010803" pitchFamily="18" charset="0"/>
            </a:endParaRPr>
          </a:p>
          <a:p>
            <a:pPr marL="228600" lvl="1" indent="0">
              <a:buNone/>
            </a:pPr>
            <a:endParaRPr lang="en-US" sz="2800" noProof="0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US" sz="2800" noProof="0" dirty="0">
              <a:latin typeface="Garamond" panose="02020404030301010803" pitchFamily="18" charset="0"/>
            </a:endParaRPr>
          </a:p>
          <a:p>
            <a:pPr lvl="1"/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noProof="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3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A102-DC00-9C81-CFBE-5D5CD5A8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B9B2387C-1A01-664C-D5BC-966747E16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3581" y="0"/>
            <a:ext cx="5838223" cy="6858000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40A53D79-CE3B-9C26-DFBE-6E3043113CC8}"/>
              </a:ext>
            </a:extLst>
          </p:cNvPr>
          <p:cNvSpPr txBox="1"/>
          <p:nvPr/>
        </p:nvSpPr>
        <p:spPr>
          <a:xfrm>
            <a:off x="6091238" y="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Garamond" panose="02020404030301010803" pitchFamily="18" charset="0"/>
              </a:rPr>
              <a:t>Membership in free churches per parish 1881-1950 (abs. numbers)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AD417DB-91C0-4744-83AD-1E5ED404F646}"/>
              </a:ext>
            </a:extLst>
          </p:cNvPr>
          <p:cNvSpPr txBox="1"/>
          <p:nvPr/>
        </p:nvSpPr>
        <p:spPr>
          <a:xfrm>
            <a:off x="104186" y="0"/>
            <a:ext cx="583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Garamond" panose="02020404030301010803" pitchFamily="18" charset="0"/>
              </a:rPr>
              <a:t>Proportion of type of school inspectors per deanery 1861-1958</a:t>
            </a: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59325E8D-51DC-8349-0E14-8A0B231512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823" r="19825"/>
          <a:stretch>
            <a:fillRect/>
          </a:stretch>
        </p:blipFill>
        <p:spPr>
          <a:xfrm>
            <a:off x="2700331" y="388298"/>
            <a:ext cx="2657476" cy="6081406"/>
          </a:xfrm>
          <a:prstGeom prst="rect">
            <a:avLst/>
          </a:prstGeom>
        </p:spPr>
      </p:pic>
      <p:pic>
        <p:nvPicPr>
          <p:cNvPr id="9" name="Platshållare för innehåll 8">
            <a:extLst>
              <a:ext uri="{FF2B5EF4-FFF2-40B4-BE49-F238E27FC236}">
                <a16:creationId xmlns:a16="http://schemas.microsoft.com/office/drawing/2014/main" id="{35148E7A-036D-EF15-37D1-85BE13D42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 l="19725" r="19923"/>
          <a:stretch>
            <a:fillRect/>
          </a:stretch>
        </p:blipFill>
        <p:spPr>
          <a:xfrm>
            <a:off x="214306" y="388298"/>
            <a:ext cx="2657475" cy="6081404"/>
          </a:xfr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A3844F00-7390-D106-DE7F-DC43C5517BC1}"/>
              </a:ext>
            </a:extLst>
          </p:cNvPr>
          <p:cNvSpPr txBox="1"/>
          <p:nvPr/>
        </p:nvSpPr>
        <p:spPr>
          <a:xfrm>
            <a:off x="3236119" y="6469702"/>
            <a:ext cx="123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Garamond" panose="02020404030301010803" pitchFamily="18" charset="0"/>
              </a:rPr>
              <a:t>Religious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795D9DDF-C72E-4D1D-0762-BE2E8D7AACB1}"/>
              </a:ext>
            </a:extLst>
          </p:cNvPr>
          <p:cNvSpPr txBox="1"/>
          <p:nvPr/>
        </p:nvSpPr>
        <p:spPr>
          <a:xfrm>
            <a:off x="542919" y="6469702"/>
            <a:ext cx="123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Garamond" panose="02020404030301010803" pitchFamily="18" charset="0"/>
              </a:rPr>
              <a:t>Secular</a:t>
            </a:r>
          </a:p>
        </p:txBody>
      </p:sp>
    </p:spTree>
    <p:extLst>
      <p:ext uri="{BB962C8B-B14F-4D97-AF65-F5344CB8AC3E}">
        <p14:creationId xmlns:p14="http://schemas.microsoft.com/office/powerpoint/2010/main" val="6582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541D7-F17F-C8C8-F225-77E876413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C2FA15D1-03CD-E283-522A-431B400A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5566"/>
            <a:ext cx="10515600" cy="541205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300" noProof="0" dirty="0">
                <a:latin typeface="Helvetica Light" panose="020B0403020202020204" pitchFamily="34" charset="0"/>
              </a:rPr>
              <a:t>The Politics of Secularization 1861-1958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Practically, we: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Build our dataset upon geodata (who, where, when? This is the difficult part)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Construct geographical variables (measure distance)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Make maps to describe the “gradualness” of secularization (secular inspectors where and when?)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More importantly: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We use GIS to tell a story of theoretical and societal relevance</a:t>
            </a:r>
          </a:p>
          <a:p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noProof="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7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A35A-F84D-B971-AAF9-C336F505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CB0176EE-EC8B-4C23-EB65-E590EF9A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9854"/>
            <a:ext cx="10515600" cy="541205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noProof="0" dirty="0">
                <a:latin typeface="Helvetica Light" panose="020B0403020202020204" pitchFamily="34" charset="0"/>
              </a:rPr>
              <a:t>“Advanced geospatial analysis”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Think of geometry as one more, albeit pretty nice, column in your dataset. It is what you make of it!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Advanced in my mind: Coming up with a good RQ, putting the right data in the right place in time, finding good geodata, making a compelling argument, non-spatial analysis.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The tools in e.g. SF are straightforward and can be applied in a simple or more complex analysis.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3000" dirty="0">
                <a:latin typeface="Garamond" panose="02020404030301010803" pitchFamily="18" charset="0"/>
              </a:rPr>
              <a:t>The people at </a:t>
            </a:r>
            <a:r>
              <a:rPr lang="en-US" sz="3000" dirty="0" err="1">
                <a:latin typeface="Garamond" panose="02020404030301010803" pitchFamily="18" charset="0"/>
              </a:rPr>
              <a:t>QoG</a:t>
            </a:r>
            <a:r>
              <a:rPr lang="en-US" sz="3000" dirty="0">
                <a:latin typeface="Garamond" panose="02020404030301010803" pitchFamily="18" charset="0"/>
              </a:rPr>
              <a:t> data do however know more about advanced stuff!</a:t>
            </a:r>
          </a:p>
          <a:p>
            <a:pPr marL="228600" lvl="1" indent="0">
              <a:buNone/>
            </a:pPr>
            <a:endParaRPr lang="en-US" sz="2800" noProof="0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US" sz="2800" noProof="0" dirty="0">
              <a:latin typeface="Garamond" panose="02020404030301010803" pitchFamily="18" charset="0"/>
            </a:endParaRPr>
          </a:p>
          <a:p>
            <a:pPr lvl="1"/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endParaRPr lang="en-US" noProof="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noProof="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39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3C4F3-29A2-3664-AFC1-0B0395E47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2C742214-8483-F827-4244-E438D08AA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71216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Garamond" panose="02020404030301010803" pitchFamily="18" charset="0"/>
              </a:rPr>
              <a:t>World Bank </a:t>
            </a:r>
            <a:r>
              <a:rPr lang="en-US" noProof="0" dirty="0">
                <a:latin typeface="Garamond" panose="02020404030301010803" pitchFamily="18" charset="0"/>
                <a:hlinkClick r:id="rId3"/>
              </a:rPr>
              <a:t>https://datacatalog.worldbank.org/search/dataset/0038272/world-bank-official-boundaries</a:t>
            </a:r>
            <a:r>
              <a:rPr lang="en-US" noProof="0" dirty="0">
                <a:latin typeface="Garamond" panose="02020404030301010803" pitchFamily="18" charset="0"/>
              </a:rPr>
              <a:t> </a:t>
            </a:r>
          </a:p>
          <a:p>
            <a:r>
              <a:rPr lang="en-US" noProof="0" dirty="0">
                <a:latin typeface="Garamond" panose="02020404030301010803" pitchFamily="18" charset="0"/>
              </a:rPr>
              <a:t>GADM </a:t>
            </a:r>
            <a:r>
              <a:rPr lang="en-US" noProof="0" dirty="0">
                <a:latin typeface="Garamond" panose="02020404030301010803" pitchFamily="18" charset="0"/>
                <a:hlinkClick r:id="rId4"/>
              </a:rPr>
              <a:t>https://gadm.org/data.html</a:t>
            </a:r>
            <a:r>
              <a:rPr lang="en-US" noProof="0" dirty="0">
                <a:latin typeface="Garamond" panose="02020404030301010803" pitchFamily="18" charset="0"/>
              </a:rPr>
              <a:t> </a:t>
            </a:r>
          </a:p>
          <a:p>
            <a:r>
              <a:rPr lang="en-US" noProof="0" dirty="0" err="1">
                <a:latin typeface="Garamond" panose="02020404030301010803" pitchFamily="18" charset="0"/>
              </a:rPr>
              <a:t>Göteborgs</a:t>
            </a:r>
            <a:r>
              <a:rPr lang="en-US" noProof="0" dirty="0">
                <a:latin typeface="Garamond" panose="02020404030301010803" pitchFamily="18" charset="0"/>
              </a:rPr>
              <a:t> </a:t>
            </a:r>
            <a:r>
              <a:rPr lang="en-US" noProof="0" dirty="0" err="1">
                <a:latin typeface="Garamond" panose="02020404030301010803" pitchFamily="18" charset="0"/>
              </a:rPr>
              <a:t>Stad</a:t>
            </a:r>
            <a:r>
              <a:rPr lang="en-US" noProof="0" dirty="0">
                <a:latin typeface="Garamond" panose="02020404030301010803" pitchFamily="18" charset="0"/>
              </a:rPr>
              <a:t> </a:t>
            </a:r>
            <a:r>
              <a:rPr lang="en-US" noProof="0" dirty="0">
                <a:latin typeface="Garamond" panose="02020404030301010803" pitchFamily="18" charset="0"/>
                <a:hlinkClick r:id="rId5"/>
              </a:rPr>
              <a:t>https://goteborg.se/wps/portal/enhetssida/statistik-och-analys/geografi/omradesindelningar/gisskikt-for-stadens-omradesindelning</a:t>
            </a:r>
            <a:endParaRPr lang="en-US" noProof="0" dirty="0">
              <a:latin typeface="Garamond" panose="02020404030301010803" pitchFamily="18" charset="0"/>
            </a:endParaRPr>
          </a:p>
          <a:p>
            <a:r>
              <a:rPr lang="en-US" noProof="0" dirty="0" err="1">
                <a:latin typeface="Garamond" panose="02020404030301010803" pitchFamily="18" charset="0"/>
              </a:rPr>
              <a:t>Github</a:t>
            </a:r>
            <a:r>
              <a:rPr lang="en-US" noProof="0" dirty="0">
                <a:latin typeface="Garamond" panose="02020404030301010803" pitchFamily="18" charset="0"/>
              </a:rPr>
              <a:t> </a:t>
            </a:r>
            <a:r>
              <a:rPr lang="en-US" noProof="0" dirty="0">
                <a:latin typeface="Garamond" panose="02020404030301010803" pitchFamily="18" charset="0"/>
                <a:hlinkClick r:id="rId6"/>
              </a:rPr>
              <a:t>https://rdrr.io/github/junkka/histmaps/</a:t>
            </a:r>
            <a:r>
              <a:rPr lang="en-US" noProof="0" dirty="0">
                <a:latin typeface="Garamond" panose="02020404030301010803" pitchFamily="18" charset="0"/>
              </a:rPr>
              <a:t> or </a:t>
            </a:r>
            <a:r>
              <a:rPr lang="en-US" noProof="0" dirty="0" err="1">
                <a:latin typeface="Garamond" panose="02020404030301010803" pitchFamily="18" charset="0"/>
              </a:rPr>
              <a:t>swemapsdata</a:t>
            </a:r>
            <a:endParaRPr lang="en-US" noProof="0" dirty="0">
              <a:latin typeface="Garamond" panose="02020404030301010803" pitchFamily="18" charset="0"/>
            </a:endParaRPr>
          </a:p>
          <a:p>
            <a:r>
              <a:rPr lang="en-US" noProof="0" dirty="0">
                <a:latin typeface="Garamond" panose="02020404030301010803" pitchFamily="18" charset="0"/>
              </a:rPr>
              <a:t>In R: leaflet, </a:t>
            </a:r>
            <a:r>
              <a:rPr lang="en-US" noProof="0" dirty="0" err="1">
                <a:latin typeface="Garamond" panose="02020404030301010803" pitchFamily="18" charset="0"/>
              </a:rPr>
              <a:t>ggspatial</a:t>
            </a:r>
            <a:r>
              <a:rPr lang="en-US" noProof="0" dirty="0">
                <a:latin typeface="Garamond" panose="02020404030301010803" pitchFamily="18" charset="0"/>
              </a:rPr>
              <a:t>, </a:t>
            </a:r>
            <a:r>
              <a:rPr lang="en-US" noProof="0" dirty="0" err="1">
                <a:latin typeface="Garamond" panose="02020404030301010803" pitchFamily="18" charset="0"/>
              </a:rPr>
              <a:t>rnaturalearth</a:t>
            </a:r>
            <a:r>
              <a:rPr lang="en-US" noProof="0" dirty="0">
                <a:latin typeface="Garamond" panose="02020404030301010803" pitchFamily="18" charset="0"/>
              </a:rPr>
              <a:t> come with some data</a:t>
            </a:r>
          </a:p>
          <a:p>
            <a:pPr marL="0" indent="0">
              <a:buNone/>
            </a:pPr>
            <a:r>
              <a:rPr lang="en-US" noProof="0" dirty="0">
                <a:latin typeface="Garamond" panose="02020404030301010803" pitchFamily="18" charset="0"/>
              </a:rPr>
              <a:t>etcetera, etcetera. 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C894EBF6-2175-A4DE-1CE6-92F8B370C4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noProof="0" dirty="0">
                <a:latin typeface="Helvetica Light" panose="020B0403020202020204" pitchFamily="34" charset="0"/>
              </a:rPr>
              <a:t>Where to find geographical data</a:t>
            </a:r>
          </a:p>
        </p:txBody>
      </p:sp>
    </p:spTree>
    <p:extLst>
      <p:ext uri="{BB962C8B-B14F-4D97-AF65-F5344CB8AC3E}">
        <p14:creationId xmlns:p14="http://schemas.microsoft.com/office/powerpoint/2010/main" val="366312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9B8AD-037F-018F-5A23-44ED6742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A314CF-916B-2EEE-5C6D-DFF57E34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noProof="0" dirty="0">
                <a:latin typeface="Helvetica Light" panose="020B0403020202020204" pitchFamily="34" charset="0"/>
              </a:rPr>
              <a:t>What I know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8E36977-B30F-8E50-BAF7-7DAA2CAC5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2738" indent="-296863">
              <a:lnSpc>
                <a:spcPct val="100000"/>
              </a:lnSpc>
            </a:pPr>
            <a:r>
              <a:rPr lang="en-US" sz="3600" noProof="0" dirty="0">
                <a:latin typeface="Garamond" panose="02020404030301010803" pitchFamily="18" charset="0"/>
              </a:rPr>
              <a:t>I taught myself with Google, ChatGPT, Reddit, </a:t>
            </a:r>
            <a:r>
              <a:rPr lang="en-US" sz="3600" noProof="0" dirty="0" err="1">
                <a:latin typeface="Garamond" panose="02020404030301010803" pitchFamily="18" charset="0"/>
              </a:rPr>
              <a:t>Github</a:t>
            </a:r>
            <a:r>
              <a:rPr lang="en-US" sz="3600" noProof="0" dirty="0">
                <a:latin typeface="Garamond" panose="02020404030301010803" pitchFamily="18" charset="0"/>
              </a:rPr>
              <a:t>, Stack Overflow, and talking to colleagues</a:t>
            </a:r>
          </a:p>
          <a:p>
            <a:pPr marL="312738" indent="-296863">
              <a:lnSpc>
                <a:spcPct val="100000"/>
              </a:lnSpc>
            </a:pPr>
            <a:r>
              <a:rPr lang="en-US" sz="3600" noProof="0" dirty="0">
                <a:latin typeface="Garamond" panose="02020404030301010803" pitchFamily="18" charset="0"/>
              </a:rPr>
              <a:t>“Qualitative researcher” no prior experience of R, and basic coding and statistical experience – you don’t need that either!</a:t>
            </a:r>
          </a:p>
          <a:p>
            <a:pPr marL="312738" indent="-296863">
              <a:lnSpc>
                <a:spcPct val="100000"/>
              </a:lnSpc>
            </a:pPr>
            <a:r>
              <a:rPr lang="en-US" sz="3600" noProof="0" dirty="0">
                <a:latin typeface="Garamond" panose="02020404030301010803" pitchFamily="18" charset="0"/>
              </a:rPr>
              <a:t>Visual confirmation is the beginner’s best friend</a:t>
            </a:r>
          </a:p>
          <a:p>
            <a:pPr marL="0" indent="0">
              <a:buNone/>
            </a:pPr>
            <a:endParaRPr lang="en-US" sz="3200" noProof="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816D9-5A13-6AD1-3F76-5ED60A1AF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FCB8FE-8A2A-0815-58BF-98B83DF2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noProof="0" dirty="0">
                <a:latin typeface="Helvetica Light" panose="020B0403020202020204" pitchFamily="34" charset="0"/>
              </a:rPr>
              <a:t>Advice from people in political science who work a lot in R GIS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4388F2D-5D4A-3CB8-C3CA-A41B1DFA9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>
                <a:latin typeface="Garamond" panose="02020404030301010803" pitchFamily="18" charset="0"/>
              </a:rPr>
              <a:t>subset your data often to find out what operations do</a:t>
            </a:r>
          </a:p>
          <a:p>
            <a:r>
              <a:rPr lang="en-US" sz="3200" noProof="0" dirty="0">
                <a:latin typeface="Garamond" panose="02020404030301010803" pitchFamily="18" charset="0"/>
              </a:rPr>
              <a:t>visualize often to keep track</a:t>
            </a:r>
          </a:p>
          <a:p>
            <a:r>
              <a:rPr lang="en-US" sz="3200" noProof="0" dirty="0">
                <a:latin typeface="Garamond" panose="02020404030301010803" pitchFamily="18" charset="0"/>
              </a:rPr>
              <a:t>use AI as a translation tool</a:t>
            </a:r>
          </a:p>
          <a:p>
            <a:r>
              <a:rPr lang="en-US" sz="3200" noProof="0" dirty="0">
                <a:latin typeface="Garamond" panose="02020404030301010803" pitchFamily="18" charset="0"/>
              </a:rPr>
              <a:t>try </a:t>
            </a:r>
            <a:r>
              <a:rPr lang="en-US" sz="3200" noProof="0" dirty="0" err="1">
                <a:latin typeface="Garamond" panose="02020404030301010803" pitchFamily="18" charset="0"/>
              </a:rPr>
              <a:t>st_make_valid</a:t>
            </a:r>
            <a:r>
              <a:rPr lang="en-US" sz="3200" noProof="0" dirty="0">
                <a:latin typeface="Garamond" panose="02020404030301010803" pitchFamily="18" charset="0"/>
              </a:rPr>
              <a:t>( ) if nothing else works. </a:t>
            </a:r>
          </a:p>
          <a:p>
            <a:r>
              <a:rPr lang="en-US" sz="3200" noProof="0" dirty="0" err="1">
                <a:latin typeface="Garamond" panose="02020404030301010803" pitchFamily="18" charset="0"/>
              </a:rPr>
              <a:t>st_as_sf</a:t>
            </a:r>
            <a:r>
              <a:rPr lang="en-US" sz="3200" noProof="0" dirty="0">
                <a:latin typeface="Garamond" panose="02020404030301010803" pitchFamily="18" charset="0"/>
              </a:rPr>
              <a:t>() can also solve problems</a:t>
            </a:r>
          </a:p>
          <a:p>
            <a:r>
              <a:rPr lang="en-US" sz="3200" noProof="0" dirty="0">
                <a:latin typeface="Garamond" panose="02020404030301010803" pitchFamily="18" charset="0"/>
              </a:rPr>
              <a:t>print the </a:t>
            </a:r>
            <a:r>
              <a:rPr lang="en-US" sz="3200" noProof="0" dirty="0" err="1">
                <a:latin typeface="Garamond" panose="02020404030301010803" pitchFamily="18" charset="0"/>
              </a:rPr>
              <a:t>cheatsheet</a:t>
            </a:r>
            <a:endParaRPr lang="en-US" sz="3200" noProof="0" dirty="0">
              <a:latin typeface="Garamond" panose="02020404030301010803" pitchFamily="18" charset="0"/>
            </a:endParaRPr>
          </a:p>
          <a:p>
            <a:r>
              <a:rPr lang="en-US" sz="3200" noProof="0" dirty="0">
                <a:latin typeface="Garamond" panose="02020404030301010803" pitchFamily="18" charset="0"/>
              </a:rPr>
              <a:t>according to the professionals: use </a:t>
            </a:r>
            <a:r>
              <a:rPr lang="en-US" sz="3200" noProof="0" dirty="0" err="1">
                <a:latin typeface="Garamond" panose="02020404030301010803" pitchFamily="18" charset="0"/>
              </a:rPr>
              <a:t>gpkg</a:t>
            </a:r>
            <a:r>
              <a:rPr lang="en-US" sz="3200" noProof="0" dirty="0">
                <a:latin typeface="Garamond" panose="02020404030301010803" pitchFamily="18" charset="0"/>
              </a:rPr>
              <a:t> instead of .</a:t>
            </a:r>
            <a:r>
              <a:rPr lang="en-US" sz="3200" noProof="0" dirty="0" err="1">
                <a:latin typeface="Garamond" panose="02020404030301010803" pitchFamily="18" charset="0"/>
              </a:rPr>
              <a:t>shp</a:t>
            </a:r>
            <a:endParaRPr lang="en-US" sz="3200" noProof="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3200" noProof="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34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C84B-18A1-D934-EB8A-F59721ACB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196B12F-DE85-1102-55A8-8A389076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5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noProof="0" dirty="0">
                <a:latin typeface="Helvetica Light" panose="020B0403020202020204" pitchFamily="34" charset="0"/>
              </a:rPr>
              <a:t>Basic concepts</a:t>
            </a:r>
          </a:p>
        </p:txBody>
      </p:sp>
    </p:spTree>
    <p:extLst>
      <p:ext uri="{BB962C8B-B14F-4D97-AF65-F5344CB8AC3E}">
        <p14:creationId xmlns:p14="http://schemas.microsoft.com/office/powerpoint/2010/main" val="42027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C42B8-0FB9-5C50-D5F9-95944EDD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C31FECF-86C0-2A48-0AF0-1BCD01D4F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428818"/>
          </a:xfrm>
        </p:spPr>
        <p:txBody>
          <a:bodyPr anchor="ctr">
            <a:noAutofit/>
          </a:bodyPr>
          <a:lstStyle/>
          <a:p>
            <a:pPr marL="312738" indent="-296863">
              <a:lnSpc>
                <a:spcPct val="130000"/>
              </a:lnSpc>
            </a:pPr>
            <a:r>
              <a:rPr lang="en-US" sz="2600" noProof="0" dirty="0">
                <a:latin typeface="Garamond" panose="02020404030301010803" pitchFamily="18" charset="0"/>
              </a:rPr>
              <a:t>GIS = Geographic Information System, i.e. a program that can connect data to geographic locations and visualize it. </a:t>
            </a:r>
          </a:p>
          <a:p>
            <a:pPr marL="312738" indent="-296863">
              <a:lnSpc>
                <a:spcPct val="130000"/>
              </a:lnSpc>
            </a:pPr>
            <a:r>
              <a:rPr lang="en-US" sz="2600" noProof="0" dirty="0">
                <a:latin typeface="Garamond" panose="02020404030301010803" pitchFamily="18" charset="0"/>
              </a:rPr>
              <a:t>Geographic data/geospatial data/geodata = information that describes places or aspects of places on Earth (or in space)</a:t>
            </a:r>
          </a:p>
          <a:p>
            <a:pPr marL="312738" indent="-296863">
              <a:lnSpc>
                <a:spcPct val="130000"/>
              </a:lnSpc>
            </a:pPr>
            <a:r>
              <a:rPr lang="en-US" sz="2600" noProof="0" dirty="0">
                <a:latin typeface="Garamond" panose="02020404030301010803" pitchFamily="18" charset="0"/>
              </a:rPr>
              <a:t>Geospatial analysis = using GIS and geodata for e.g. measuring the distance between Borås and Jönköping or predicting ambulance readiness based on microclimate and infrastructure data.</a:t>
            </a:r>
          </a:p>
          <a:p>
            <a:pPr marL="312738" indent="-296863">
              <a:lnSpc>
                <a:spcPct val="130000"/>
              </a:lnSpc>
            </a:pPr>
            <a:r>
              <a:rPr lang="en-US" sz="2600" noProof="0" dirty="0">
                <a:latin typeface="Garamond" panose="02020404030301010803" pitchFamily="18" charset="0"/>
              </a:rPr>
              <a:t>R + SF is a GIS! </a:t>
            </a:r>
          </a:p>
        </p:txBody>
      </p:sp>
    </p:spTree>
    <p:extLst>
      <p:ext uri="{BB962C8B-B14F-4D97-AF65-F5344CB8AC3E}">
        <p14:creationId xmlns:p14="http://schemas.microsoft.com/office/powerpoint/2010/main" val="23168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358C4-A2FD-3ECD-DCA3-072CE9D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37AA7E1-1DEC-76D3-4165-AFBBC51D2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1273"/>
            <a:ext cx="10515600" cy="5345690"/>
          </a:xfrm>
        </p:spPr>
        <p:txBody>
          <a:bodyPr anchor="ctr">
            <a:normAutofit/>
          </a:bodyPr>
          <a:lstStyle/>
          <a:p>
            <a:pPr marL="312738" indent="-296863"/>
            <a:r>
              <a:rPr lang="en-US" sz="3200" noProof="0" dirty="0">
                <a:latin typeface="Garamond" panose="02020404030301010803" pitchFamily="18" charset="0"/>
              </a:rPr>
              <a:t>Shapefile (.</a:t>
            </a:r>
            <a:r>
              <a:rPr lang="en-US" sz="3200" noProof="0" dirty="0" err="1">
                <a:latin typeface="Garamond" panose="02020404030301010803" pitchFamily="18" charset="0"/>
              </a:rPr>
              <a:t>shp</a:t>
            </a:r>
            <a:r>
              <a:rPr lang="en-US" sz="3200" noProof="0" dirty="0">
                <a:latin typeface="Garamond" panose="02020404030301010803" pitchFamily="18" charset="0"/>
              </a:rPr>
              <a:t>). The data file you need to reference the Earth. </a:t>
            </a:r>
          </a:p>
          <a:p>
            <a:pPr marL="312738" indent="-296863"/>
            <a:r>
              <a:rPr lang="en-US" sz="3200" noProof="0" dirty="0">
                <a:latin typeface="Garamond" panose="02020404030301010803" pitchFamily="18" charset="0"/>
              </a:rPr>
              <a:t>There are other formats too (like </a:t>
            </a:r>
            <a:r>
              <a:rPr lang="en-US" sz="3200" noProof="0" dirty="0" err="1">
                <a:latin typeface="Garamond" panose="02020404030301010803" pitchFamily="18" charset="0"/>
              </a:rPr>
              <a:t>GeoPackage</a:t>
            </a:r>
            <a:r>
              <a:rPr lang="en-US" sz="3200" noProof="0" dirty="0">
                <a:latin typeface="Garamond" panose="02020404030301010803" pitchFamily="18" charset="0"/>
              </a:rPr>
              <a:t> and </a:t>
            </a:r>
            <a:r>
              <a:rPr lang="en-US" sz="3200" noProof="0" dirty="0" err="1">
                <a:latin typeface="Garamond" panose="02020404030301010803" pitchFamily="18" charset="0"/>
              </a:rPr>
              <a:t>GeoJSON</a:t>
            </a:r>
            <a:r>
              <a:rPr lang="en-US" sz="3200" noProof="0" dirty="0">
                <a:latin typeface="Garamond" panose="02020404030301010803" pitchFamily="18" charset="0"/>
              </a:rPr>
              <a:t>)</a:t>
            </a:r>
          </a:p>
          <a:p>
            <a:pPr marL="312738" indent="-296863"/>
            <a:endParaRPr lang="en-US" sz="3200" noProof="0" dirty="0">
              <a:latin typeface="Garamond" panose="02020404030301010803" pitchFamily="18" charset="0"/>
            </a:endParaRPr>
          </a:p>
          <a:p>
            <a:pPr marL="312738" indent="-296863">
              <a:buNone/>
            </a:pPr>
            <a:endParaRPr lang="en-US" sz="3200" noProof="0" dirty="0">
              <a:latin typeface="Garamond" panose="02020404030301010803" pitchFamily="18" charset="0"/>
            </a:endParaRPr>
          </a:p>
          <a:p>
            <a:pPr marL="312738" indent="-296863"/>
            <a:endParaRPr lang="en-US" sz="3200" noProof="0" dirty="0">
              <a:latin typeface="Garamond" panose="02020404030301010803" pitchFamily="18" charset="0"/>
            </a:endParaRPr>
          </a:p>
          <a:p>
            <a:pPr marL="312738" indent="-296863"/>
            <a:r>
              <a:rPr lang="en-US" sz="3200" noProof="0" dirty="0">
                <a:latin typeface="Garamond" panose="02020404030301010803" pitchFamily="18" charset="0"/>
              </a:rPr>
              <a:t>One thing to keep in mind with .</a:t>
            </a:r>
            <a:r>
              <a:rPr lang="en-US" sz="3200" noProof="0" dirty="0" err="1">
                <a:latin typeface="Garamond" panose="02020404030301010803" pitchFamily="18" charset="0"/>
              </a:rPr>
              <a:t>shp</a:t>
            </a:r>
            <a:r>
              <a:rPr lang="en-US" sz="3200" noProof="0" dirty="0">
                <a:latin typeface="Garamond" panose="02020404030301010803" pitchFamily="18" charset="0"/>
              </a:rPr>
              <a:t>-files…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2AF2276-D827-A46E-C83B-887FF5B3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56" y="3289812"/>
            <a:ext cx="3341288" cy="12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A95F7-B811-345B-184E-4AB52F648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>
            <a:extLst>
              <a:ext uri="{FF2B5EF4-FFF2-40B4-BE49-F238E27FC236}">
                <a16:creationId xmlns:a16="http://schemas.microsoft.com/office/drawing/2014/main" id="{0AA74EB3-1A88-7210-2E65-B5D35955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734" y="797881"/>
            <a:ext cx="3848527" cy="3298738"/>
          </a:xfrm>
          <a:prstGeom prst="rect">
            <a:avLst/>
          </a:prstGeom>
        </p:spPr>
      </p:pic>
      <p:pic>
        <p:nvPicPr>
          <p:cNvPr id="22" name="Bildobjekt 21">
            <a:extLst>
              <a:ext uri="{FF2B5EF4-FFF2-40B4-BE49-F238E27FC236}">
                <a16:creationId xmlns:a16="http://schemas.microsoft.com/office/drawing/2014/main" id="{8D19B7E7-AF6B-FF21-B4E9-83ECBCED3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032" y="4473266"/>
            <a:ext cx="6467929" cy="4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6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9762F-E7E2-154E-616B-12F5EDC8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822CBD55-195F-A184-CAD1-C4BE9A90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56" t="5324" r="17479" b="5324"/>
          <a:stretch>
            <a:fillRect/>
          </a:stretch>
        </p:blipFill>
        <p:spPr>
          <a:xfrm>
            <a:off x="3970904" y="365125"/>
            <a:ext cx="4250192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5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C3AD5-4F16-047A-9CB5-5FC1F594E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>
            <a:extLst>
              <a:ext uri="{FF2B5EF4-FFF2-40B4-BE49-F238E27FC236}">
                <a16:creationId xmlns:a16="http://schemas.microsoft.com/office/drawing/2014/main" id="{BFF5F8F5-613D-9E77-F998-9D15885968B9}"/>
              </a:ext>
            </a:extLst>
          </p:cNvPr>
          <p:cNvSpPr txBox="1"/>
          <p:nvPr/>
        </p:nvSpPr>
        <p:spPr>
          <a:xfrm>
            <a:off x="1375224" y="1602362"/>
            <a:ext cx="91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>
                <a:latin typeface="Garamond" panose="02020404030301010803" pitchFamily="18" charset="0"/>
              </a:rPr>
              <a:t>Point</a:t>
            </a:r>
          </a:p>
        </p:txBody>
      </p:sp>
      <p:grpSp>
        <p:nvGrpSpPr>
          <p:cNvPr id="76" name="Grupp 75">
            <a:extLst>
              <a:ext uri="{FF2B5EF4-FFF2-40B4-BE49-F238E27FC236}">
                <a16:creationId xmlns:a16="http://schemas.microsoft.com/office/drawing/2014/main" id="{AC0469B1-9A43-892E-B6A3-9F7633754CD0}"/>
              </a:ext>
            </a:extLst>
          </p:cNvPr>
          <p:cNvGrpSpPr/>
          <p:nvPr/>
        </p:nvGrpSpPr>
        <p:grpSpPr>
          <a:xfrm>
            <a:off x="1634110" y="2522416"/>
            <a:ext cx="419560" cy="384072"/>
            <a:chOff x="2177143" y="2798366"/>
            <a:chExt cx="526387" cy="481863"/>
          </a:xfrm>
        </p:grpSpPr>
        <p:sp>
          <p:nvSpPr>
            <p:cNvPr id="5" name="Ellips 4">
              <a:extLst>
                <a:ext uri="{FF2B5EF4-FFF2-40B4-BE49-F238E27FC236}">
                  <a16:creationId xmlns:a16="http://schemas.microsoft.com/office/drawing/2014/main" id="{B0DEAE68-C920-9F72-3381-F8B33501E908}"/>
                </a:ext>
              </a:extLst>
            </p:cNvPr>
            <p:cNvSpPr/>
            <p:nvPr/>
          </p:nvSpPr>
          <p:spPr>
            <a:xfrm>
              <a:off x="2177143" y="3048000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textruta 33">
              <a:extLst>
                <a:ext uri="{FF2B5EF4-FFF2-40B4-BE49-F238E27FC236}">
                  <a16:creationId xmlns:a16="http://schemas.microsoft.com/office/drawing/2014/main" id="{0151414C-EDDA-1538-DC48-9A3CB472D204}"/>
                </a:ext>
              </a:extLst>
            </p:cNvPr>
            <p:cNvSpPr txBox="1"/>
            <p:nvPr/>
          </p:nvSpPr>
          <p:spPr>
            <a:xfrm>
              <a:off x="2312076" y="2798366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</p:grpSp>
      <p:grpSp>
        <p:nvGrpSpPr>
          <p:cNvPr id="39" name="Grupp 38">
            <a:extLst>
              <a:ext uri="{FF2B5EF4-FFF2-40B4-BE49-F238E27FC236}">
                <a16:creationId xmlns:a16="http://schemas.microsoft.com/office/drawing/2014/main" id="{B1436381-FCBD-E656-9998-7E89F353E87A}"/>
              </a:ext>
            </a:extLst>
          </p:cNvPr>
          <p:cNvGrpSpPr/>
          <p:nvPr/>
        </p:nvGrpSpPr>
        <p:grpSpPr>
          <a:xfrm>
            <a:off x="2839702" y="2212775"/>
            <a:ext cx="2289576" cy="1187962"/>
            <a:chOff x="4439310" y="2754209"/>
            <a:chExt cx="2872539" cy="1490436"/>
          </a:xfrm>
        </p:grpSpPr>
        <p:sp>
          <p:nvSpPr>
            <p:cNvPr id="7" name="Ellips 6">
              <a:extLst>
                <a:ext uri="{FF2B5EF4-FFF2-40B4-BE49-F238E27FC236}">
                  <a16:creationId xmlns:a16="http://schemas.microsoft.com/office/drawing/2014/main" id="{7D1C0A19-0B07-D76D-5226-107C51542EDA}"/>
                </a:ext>
              </a:extLst>
            </p:cNvPr>
            <p:cNvSpPr>
              <a:spLocks/>
            </p:cNvSpPr>
            <p:nvPr/>
          </p:nvSpPr>
          <p:spPr>
            <a:xfrm>
              <a:off x="4720978" y="3643086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0" name="Rak 9">
              <a:extLst>
                <a:ext uri="{FF2B5EF4-FFF2-40B4-BE49-F238E27FC236}">
                  <a16:creationId xmlns:a16="http://schemas.microsoft.com/office/drawing/2014/main" id="{43FFC626-EAE2-25A4-A334-C0B62C893685}"/>
                </a:ext>
              </a:extLst>
            </p:cNvPr>
            <p:cNvCxnSpPr>
              <a:cxnSpLocks/>
              <a:stCxn id="7" idx="7"/>
              <a:endCxn id="13" idx="3"/>
            </p:cNvCxnSpPr>
            <p:nvPr/>
          </p:nvCxnSpPr>
          <p:spPr>
            <a:xfrm flipV="1">
              <a:off x="4919198" y="3135086"/>
              <a:ext cx="766980" cy="5420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ak 11">
              <a:extLst>
                <a:ext uri="{FF2B5EF4-FFF2-40B4-BE49-F238E27FC236}">
                  <a16:creationId xmlns:a16="http://schemas.microsoft.com/office/drawing/2014/main" id="{1B825B8D-6B4A-4EFE-F31D-E66A434E9E41}"/>
                </a:ext>
              </a:extLst>
            </p:cNvPr>
            <p:cNvCxnSpPr>
              <a:cxnSpLocks/>
              <a:stCxn id="13" idx="6"/>
              <a:endCxn id="27" idx="1"/>
            </p:cNvCxnSpPr>
            <p:nvPr/>
          </p:nvCxnSpPr>
          <p:spPr>
            <a:xfrm>
              <a:off x="5884398" y="3052981"/>
              <a:ext cx="676059" cy="2710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 12">
              <a:extLst>
                <a:ext uri="{FF2B5EF4-FFF2-40B4-BE49-F238E27FC236}">
                  <a16:creationId xmlns:a16="http://schemas.microsoft.com/office/drawing/2014/main" id="{6544736C-44DA-A437-1BC9-D15193D06E5D}"/>
                </a:ext>
              </a:extLst>
            </p:cNvPr>
            <p:cNvSpPr>
              <a:spLocks/>
            </p:cNvSpPr>
            <p:nvPr/>
          </p:nvSpPr>
          <p:spPr>
            <a:xfrm>
              <a:off x="5652169" y="2936866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21" name="Rak 20">
              <a:extLst>
                <a:ext uri="{FF2B5EF4-FFF2-40B4-BE49-F238E27FC236}">
                  <a16:creationId xmlns:a16="http://schemas.microsoft.com/office/drawing/2014/main" id="{DE073CC8-54AC-6B65-C3B8-53581EA6B178}"/>
                </a:ext>
              </a:extLst>
            </p:cNvPr>
            <p:cNvCxnSpPr>
              <a:cxnSpLocks/>
              <a:stCxn id="31" idx="0"/>
              <a:endCxn id="27" idx="5"/>
            </p:cNvCxnSpPr>
            <p:nvPr/>
          </p:nvCxnSpPr>
          <p:spPr>
            <a:xfrm flipH="1" flipV="1">
              <a:off x="6724668" y="3488195"/>
              <a:ext cx="119950" cy="524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 26">
              <a:extLst>
                <a:ext uri="{FF2B5EF4-FFF2-40B4-BE49-F238E27FC236}">
                  <a16:creationId xmlns:a16="http://schemas.microsoft.com/office/drawing/2014/main" id="{45D952CE-1A27-4CE3-57D0-102BCC8143AE}"/>
                </a:ext>
              </a:extLst>
            </p:cNvPr>
            <p:cNvSpPr>
              <a:spLocks/>
            </p:cNvSpPr>
            <p:nvPr/>
          </p:nvSpPr>
          <p:spPr>
            <a:xfrm>
              <a:off x="6526448" y="3289975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Ellips 30">
              <a:extLst>
                <a:ext uri="{FF2B5EF4-FFF2-40B4-BE49-F238E27FC236}">
                  <a16:creationId xmlns:a16="http://schemas.microsoft.com/office/drawing/2014/main" id="{C64E825E-9758-0726-B1FC-4CA74C13AD61}"/>
                </a:ext>
              </a:extLst>
            </p:cNvPr>
            <p:cNvSpPr>
              <a:spLocks/>
            </p:cNvSpPr>
            <p:nvPr/>
          </p:nvSpPr>
          <p:spPr>
            <a:xfrm>
              <a:off x="6728503" y="4012416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textruta 34">
              <a:extLst>
                <a:ext uri="{FF2B5EF4-FFF2-40B4-BE49-F238E27FC236}">
                  <a16:creationId xmlns:a16="http://schemas.microsoft.com/office/drawing/2014/main" id="{0A8EC7E9-EBFD-BB2C-084A-3D9A0226F019}"/>
                </a:ext>
              </a:extLst>
            </p:cNvPr>
            <p:cNvSpPr txBox="1"/>
            <p:nvPr/>
          </p:nvSpPr>
          <p:spPr>
            <a:xfrm>
              <a:off x="4439310" y="3333251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71E9B506-88F0-252F-C57A-2029967DB582}"/>
                </a:ext>
              </a:extLst>
            </p:cNvPr>
            <p:cNvSpPr txBox="1"/>
            <p:nvPr/>
          </p:nvSpPr>
          <p:spPr>
            <a:xfrm>
              <a:off x="5830973" y="2754209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  <p:sp>
          <p:nvSpPr>
            <p:cNvPr id="37" name="textruta 36">
              <a:extLst>
                <a:ext uri="{FF2B5EF4-FFF2-40B4-BE49-F238E27FC236}">
                  <a16:creationId xmlns:a16="http://schemas.microsoft.com/office/drawing/2014/main" id="{B42EB882-8339-056D-494A-09A67AD750F4}"/>
                </a:ext>
              </a:extLst>
            </p:cNvPr>
            <p:cNvSpPr txBox="1"/>
            <p:nvPr/>
          </p:nvSpPr>
          <p:spPr>
            <a:xfrm>
              <a:off x="6724668" y="3112300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42E6190C-6EFE-A9A5-4CE1-68AB35B38DD7}"/>
                </a:ext>
              </a:extLst>
            </p:cNvPr>
            <p:cNvSpPr txBox="1"/>
            <p:nvPr/>
          </p:nvSpPr>
          <p:spPr>
            <a:xfrm>
              <a:off x="6920395" y="3851531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</p:grpSp>
      <p:grpSp>
        <p:nvGrpSpPr>
          <p:cNvPr id="73" name="Grupp 72">
            <a:extLst>
              <a:ext uri="{FF2B5EF4-FFF2-40B4-BE49-F238E27FC236}">
                <a16:creationId xmlns:a16="http://schemas.microsoft.com/office/drawing/2014/main" id="{FE144F59-CA2B-5112-CBA7-796E2AAEC616}"/>
              </a:ext>
            </a:extLst>
          </p:cNvPr>
          <p:cNvGrpSpPr/>
          <p:nvPr/>
        </p:nvGrpSpPr>
        <p:grpSpPr>
          <a:xfrm>
            <a:off x="5797979" y="2182869"/>
            <a:ext cx="2119934" cy="1573161"/>
            <a:chOff x="7652576" y="2659496"/>
            <a:chExt cx="2659703" cy="1973713"/>
          </a:xfrm>
        </p:grpSpPr>
        <p:sp>
          <p:nvSpPr>
            <p:cNvPr id="41" name="Ellips 40">
              <a:extLst>
                <a:ext uri="{FF2B5EF4-FFF2-40B4-BE49-F238E27FC236}">
                  <a16:creationId xmlns:a16="http://schemas.microsoft.com/office/drawing/2014/main" id="{9AC9B5C3-AF59-906A-C0EB-CF6E9D50C217}"/>
                </a:ext>
              </a:extLst>
            </p:cNvPr>
            <p:cNvSpPr>
              <a:spLocks/>
            </p:cNvSpPr>
            <p:nvPr/>
          </p:nvSpPr>
          <p:spPr>
            <a:xfrm>
              <a:off x="8167830" y="3062357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42" name="Rak 41">
              <a:extLst>
                <a:ext uri="{FF2B5EF4-FFF2-40B4-BE49-F238E27FC236}">
                  <a16:creationId xmlns:a16="http://schemas.microsoft.com/office/drawing/2014/main" id="{B161E085-F8B2-0315-0127-EC4A5FBDCA3C}"/>
                </a:ext>
              </a:extLst>
            </p:cNvPr>
            <p:cNvCxnSpPr>
              <a:cxnSpLocks/>
              <a:stCxn id="41" idx="7"/>
              <a:endCxn id="44" idx="2"/>
            </p:cNvCxnSpPr>
            <p:nvPr/>
          </p:nvCxnSpPr>
          <p:spPr>
            <a:xfrm flipV="1">
              <a:off x="8366050" y="2958268"/>
              <a:ext cx="710068" cy="138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ak 42">
              <a:extLst>
                <a:ext uri="{FF2B5EF4-FFF2-40B4-BE49-F238E27FC236}">
                  <a16:creationId xmlns:a16="http://schemas.microsoft.com/office/drawing/2014/main" id="{34F7E2A0-1A01-FC86-CA03-6820E1FD5261}"/>
                </a:ext>
              </a:extLst>
            </p:cNvPr>
            <p:cNvCxnSpPr>
              <a:cxnSpLocks/>
              <a:stCxn id="44" idx="6"/>
              <a:endCxn id="46" idx="1"/>
            </p:cNvCxnSpPr>
            <p:nvPr/>
          </p:nvCxnSpPr>
          <p:spPr>
            <a:xfrm>
              <a:off x="9308347" y="2958268"/>
              <a:ext cx="443830" cy="3629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Ellips 43">
              <a:extLst>
                <a:ext uri="{FF2B5EF4-FFF2-40B4-BE49-F238E27FC236}">
                  <a16:creationId xmlns:a16="http://schemas.microsoft.com/office/drawing/2014/main" id="{8BCE6859-0210-9E59-A650-155358FBABF0}"/>
                </a:ext>
              </a:extLst>
            </p:cNvPr>
            <p:cNvSpPr>
              <a:spLocks/>
            </p:cNvSpPr>
            <p:nvPr/>
          </p:nvSpPr>
          <p:spPr>
            <a:xfrm>
              <a:off x="9076118" y="2842153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45" name="Rak 44">
              <a:extLst>
                <a:ext uri="{FF2B5EF4-FFF2-40B4-BE49-F238E27FC236}">
                  <a16:creationId xmlns:a16="http://schemas.microsoft.com/office/drawing/2014/main" id="{721B1E21-2413-A9F0-1E1F-D3D6F075BC7C}"/>
                </a:ext>
              </a:extLst>
            </p:cNvPr>
            <p:cNvCxnSpPr>
              <a:cxnSpLocks/>
              <a:stCxn id="47" idx="0"/>
              <a:endCxn id="46" idx="4"/>
            </p:cNvCxnSpPr>
            <p:nvPr/>
          </p:nvCxnSpPr>
          <p:spPr>
            <a:xfrm flipV="1">
              <a:off x="9834282" y="3519401"/>
              <a:ext cx="1" cy="391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lips 45">
              <a:extLst>
                <a:ext uri="{FF2B5EF4-FFF2-40B4-BE49-F238E27FC236}">
                  <a16:creationId xmlns:a16="http://schemas.microsoft.com/office/drawing/2014/main" id="{805C888D-8008-6CCA-8923-980B485B4CDE}"/>
                </a:ext>
              </a:extLst>
            </p:cNvPr>
            <p:cNvSpPr>
              <a:spLocks/>
            </p:cNvSpPr>
            <p:nvPr/>
          </p:nvSpPr>
          <p:spPr>
            <a:xfrm>
              <a:off x="9718168" y="3287172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Ellips 46">
              <a:extLst>
                <a:ext uri="{FF2B5EF4-FFF2-40B4-BE49-F238E27FC236}">
                  <a16:creationId xmlns:a16="http://schemas.microsoft.com/office/drawing/2014/main" id="{262F3603-80A8-96CA-13A1-0E838739E463}"/>
                </a:ext>
              </a:extLst>
            </p:cNvPr>
            <p:cNvSpPr>
              <a:spLocks/>
            </p:cNvSpPr>
            <p:nvPr/>
          </p:nvSpPr>
          <p:spPr>
            <a:xfrm>
              <a:off x="9718167" y="3911191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textruta 47">
              <a:extLst>
                <a:ext uri="{FF2B5EF4-FFF2-40B4-BE49-F238E27FC236}">
                  <a16:creationId xmlns:a16="http://schemas.microsoft.com/office/drawing/2014/main" id="{A76F3A2E-F6DF-D02A-DD86-E17E8DC0AD5C}"/>
                </a:ext>
              </a:extLst>
            </p:cNvPr>
            <p:cNvSpPr txBox="1"/>
            <p:nvPr/>
          </p:nvSpPr>
          <p:spPr>
            <a:xfrm>
              <a:off x="7908447" y="2754972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  <p:sp>
          <p:nvSpPr>
            <p:cNvPr id="49" name="textruta 48">
              <a:extLst>
                <a:ext uri="{FF2B5EF4-FFF2-40B4-BE49-F238E27FC236}">
                  <a16:creationId xmlns:a16="http://schemas.microsoft.com/office/drawing/2014/main" id="{6BD128C2-717A-11CE-3986-EA4CAD385FD1}"/>
                </a:ext>
              </a:extLst>
            </p:cNvPr>
            <p:cNvSpPr txBox="1"/>
            <p:nvPr/>
          </p:nvSpPr>
          <p:spPr>
            <a:xfrm>
              <a:off x="9254922" y="2659496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  <p:sp>
          <p:nvSpPr>
            <p:cNvPr id="50" name="textruta 49">
              <a:extLst>
                <a:ext uri="{FF2B5EF4-FFF2-40B4-BE49-F238E27FC236}">
                  <a16:creationId xmlns:a16="http://schemas.microsoft.com/office/drawing/2014/main" id="{AF5A934C-A354-AF9D-FA74-4443B9862B51}"/>
                </a:ext>
              </a:extLst>
            </p:cNvPr>
            <p:cNvSpPr txBox="1"/>
            <p:nvPr/>
          </p:nvSpPr>
          <p:spPr>
            <a:xfrm>
              <a:off x="9920825" y="3101948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  <p:sp>
          <p:nvSpPr>
            <p:cNvPr id="51" name="textruta 50">
              <a:extLst>
                <a:ext uri="{FF2B5EF4-FFF2-40B4-BE49-F238E27FC236}">
                  <a16:creationId xmlns:a16="http://schemas.microsoft.com/office/drawing/2014/main" id="{CFD24FE0-8943-6C46-1A06-97A36B2FB0AF}"/>
                </a:ext>
              </a:extLst>
            </p:cNvPr>
            <p:cNvSpPr txBox="1"/>
            <p:nvPr/>
          </p:nvSpPr>
          <p:spPr>
            <a:xfrm>
              <a:off x="9916388" y="374063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  <p:sp>
          <p:nvSpPr>
            <p:cNvPr id="55" name="Ellips 54">
              <a:extLst>
                <a:ext uri="{FF2B5EF4-FFF2-40B4-BE49-F238E27FC236}">
                  <a16:creationId xmlns:a16="http://schemas.microsoft.com/office/drawing/2014/main" id="{CE43AE37-6B5A-C3EF-F77C-FAE83E2AF4C3}"/>
                </a:ext>
              </a:extLst>
            </p:cNvPr>
            <p:cNvSpPr>
              <a:spLocks/>
            </p:cNvSpPr>
            <p:nvPr/>
          </p:nvSpPr>
          <p:spPr>
            <a:xfrm>
              <a:off x="7924404" y="3692624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58" name="Rak 57">
              <a:extLst>
                <a:ext uri="{FF2B5EF4-FFF2-40B4-BE49-F238E27FC236}">
                  <a16:creationId xmlns:a16="http://schemas.microsoft.com/office/drawing/2014/main" id="{1E19CF5E-3BED-39DF-F514-731F4341BFB9}"/>
                </a:ext>
              </a:extLst>
            </p:cNvPr>
            <p:cNvCxnSpPr>
              <a:cxnSpLocks/>
              <a:stCxn id="41" idx="3"/>
              <a:endCxn id="55" idx="0"/>
            </p:cNvCxnSpPr>
            <p:nvPr/>
          </p:nvCxnSpPr>
          <p:spPr>
            <a:xfrm flipH="1">
              <a:off x="8040519" y="3260577"/>
              <a:ext cx="161320" cy="432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Rak 62">
              <a:extLst>
                <a:ext uri="{FF2B5EF4-FFF2-40B4-BE49-F238E27FC236}">
                  <a16:creationId xmlns:a16="http://schemas.microsoft.com/office/drawing/2014/main" id="{007F6B5F-0B2B-64D9-0CDA-9C8B98EACC1B}"/>
                </a:ext>
              </a:extLst>
            </p:cNvPr>
            <p:cNvCxnSpPr>
              <a:cxnSpLocks/>
              <a:stCxn id="66" idx="2"/>
              <a:endCxn id="55" idx="5"/>
            </p:cNvCxnSpPr>
            <p:nvPr/>
          </p:nvCxnSpPr>
          <p:spPr>
            <a:xfrm flipH="1" flipV="1">
              <a:off x="8122624" y="3890844"/>
              <a:ext cx="784937" cy="413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Ellips 65">
              <a:extLst>
                <a:ext uri="{FF2B5EF4-FFF2-40B4-BE49-F238E27FC236}">
                  <a16:creationId xmlns:a16="http://schemas.microsoft.com/office/drawing/2014/main" id="{2CD79A68-8DE1-B29D-050A-C3175BF4BADB}"/>
                </a:ext>
              </a:extLst>
            </p:cNvPr>
            <p:cNvSpPr>
              <a:spLocks/>
            </p:cNvSpPr>
            <p:nvPr/>
          </p:nvSpPr>
          <p:spPr>
            <a:xfrm>
              <a:off x="8907561" y="4188324"/>
              <a:ext cx="232229" cy="2322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68" name="Rak 67">
              <a:extLst>
                <a:ext uri="{FF2B5EF4-FFF2-40B4-BE49-F238E27FC236}">
                  <a16:creationId xmlns:a16="http://schemas.microsoft.com/office/drawing/2014/main" id="{BAB16C3E-124A-9025-E124-D762697E80D8}"/>
                </a:ext>
              </a:extLst>
            </p:cNvPr>
            <p:cNvCxnSpPr>
              <a:cxnSpLocks/>
              <a:stCxn id="66" idx="6"/>
              <a:endCxn id="47" idx="3"/>
            </p:cNvCxnSpPr>
            <p:nvPr/>
          </p:nvCxnSpPr>
          <p:spPr>
            <a:xfrm flipV="1">
              <a:off x="9139790" y="4109411"/>
              <a:ext cx="612386" cy="195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ruta 70">
              <a:extLst>
                <a:ext uri="{FF2B5EF4-FFF2-40B4-BE49-F238E27FC236}">
                  <a16:creationId xmlns:a16="http://schemas.microsoft.com/office/drawing/2014/main" id="{95EF0496-069A-8017-74CC-265D58284AA5}"/>
                </a:ext>
              </a:extLst>
            </p:cNvPr>
            <p:cNvSpPr txBox="1"/>
            <p:nvPr/>
          </p:nvSpPr>
          <p:spPr>
            <a:xfrm>
              <a:off x="9023675" y="4356210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  <p:sp>
          <p:nvSpPr>
            <p:cNvPr id="72" name="textruta 71">
              <a:extLst>
                <a:ext uri="{FF2B5EF4-FFF2-40B4-BE49-F238E27FC236}">
                  <a16:creationId xmlns:a16="http://schemas.microsoft.com/office/drawing/2014/main" id="{FFB672EB-EEC0-37A5-3315-2EBDDC51D756}"/>
                </a:ext>
              </a:extLst>
            </p:cNvPr>
            <p:cNvSpPr txBox="1"/>
            <p:nvPr/>
          </p:nvSpPr>
          <p:spPr>
            <a:xfrm>
              <a:off x="7652576" y="3873215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latin typeface="Garamond" panose="02020404030301010803" pitchFamily="18" charset="0"/>
                </a:rPr>
                <a:t>x, y</a:t>
              </a:r>
            </a:p>
          </p:txBody>
        </p:sp>
      </p:grpSp>
      <p:sp>
        <p:nvSpPr>
          <p:cNvPr id="74" name="textruta 73">
            <a:extLst>
              <a:ext uri="{FF2B5EF4-FFF2-40B4-BE49-F238E27FC236}">
                <a16:creationId xmlns:a16="http://schemas.microsoft.com/office/drawing/2014/main" id="{496C6B57-C73E-F0A9-FD73-18C95020B5F1}"/>
              </a:ext>
            </a:extLst>
          </p:cNvPr>
          <p:cNvSpPr txBox="1"/>
          <p:nvPr/>
        </p:nvSpPr>
        <p:spPr>
          <a:xfrm>
            <a:off x="3249307" y="1593072"/>
            <a:ext cx="1633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>
                <a:latin typeface="Garamond" panose="02020404030301010803" pitchFamily="18" charset="0"/>
              </a:rPr>
              <a:t>Line(string)</a:t>
            </a:r>
          </a:p>
        </p:txBody>
      </p:sp>
      <p:sp>
        <p:nvSpPr>
          <p:cNvPr id="75" name="textruta 74">
            <a:extLst>
              <a:ext uri="{FF2B5EF4-FFF2-40B4-BE49-F238E27FC236}">
                <a16:creationId xmlns:a16="http://schemas.microsoft.com/office/drawing/2014/main" id="{81026692-6260-8A5D-7A4A-1A48D3A70385}"/>
              </a:ext>
            </a:extLst>
          </p:cNvPr>
          <p:cNvSpPr txBox="1"/>
          <p:nvPr/>
        </p:nvSpPr>
        <p:spPr>
          <a:xfrm>
            <a:off x="6351789" y="1611300"/>
            <a:ext cx="11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>
                <a:latin typeface="Garamond" panose="02020404030301010803" pitchFamily="18" charset="0"/>
              </a:rPr>
              <a:t>Polygon</a:t>
            </a:r>
          </a:p>
        </p:txBody>
      </p:sp>
      <p:sp>
        <p:nvSpPr>
          <p:cNvPr id="77" name="textruta 76">
            <a:extLst>
              <a:ext uri="{FF2B5EF4-FFF2-40B4-BE49-F238E27FC236}">
                <a16:creationId xmlns:a16="http://schemas.microsoft.com/office/drawing/2014/main" id="{DB079652-1185-2828-1283-E6828A13A765}"/>
              </a:ext>
            </a:extLst>
          </p:cNvPr>
          <p:cNvSpPr txBox="1"/>
          <p:nvPr/>
        </p:nvSpPr>
        <p:spPr>
          <a:xfrm>
            <a:off x="771663" y="4351810"/>
            <a:ext cx="209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noProof="0" dirty="0">
                <a:latin typeface="Garamond" panose="02020404030301010803" pitchFamily="18" charset="0"/>
              </a:rPr>
              <a:t>An x, y point</a:t>
            </a:r>
          </a:p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noProof="0" dirty="0">
                <a:latin typeface="Garamond" panose="02020404030301010803" pitchFamily="18" charset="0"/>
              </a:rPr>
              <a:t>E.g. the center point of a city</a:t>
            </a:r>
          </a:p>
        </p:txBody>
      </p:sp>
      <p:sp>
        <p:nvSpPr>
          <p:cNvPr id="78" name="textruta 77">
            <a:extLst>
              <a:ext uri="{FF2B5EF4-FFF2-40B4-BE49-F238E27FC236}">
                <a16:creationId xmlns:a16="http://schemas.microsoft.com/office/drawing/2014/main" id="{4D61891B-3F68-2E01-5652-B2D261785F86}"/>
              </a:ext>
            </a:extLst>
          </p:cNvPr>
          <p:cNvSpPr txBox="1"/>
          <p:nvPr/>
        </p:nvSpPr>
        <p:spPr>
          <a:xfrm>
            <a:off x="2991193" y="4351810"/>
            <a:ext cx="209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noProof="0" dirty="0">
                <a:latin typeface="Garamond" panose="02020404030301010803" pitchFamily="18" charset="0"/>
              </a:rPr>
              <a:t>Several connected x, y points</a:t>
            </a:r>
          </a:p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noProof="0" dirty="0">
                <a:latin typeface="Garamond" panose="02020404030301010803" pitchFamily="18" charset="0"/>
              </a:rPr>
              <a:t>E.g. a road</a:t>
            </a:r>
          </a:p>
        </p:txBody>
      </p:sp>
      <p:sp>
        <p:nvSpPr>
          <p:cNvPr id="79" name="textruta 78">
            <a:extLst>
              <a:ext uri="{FF2B5EF4-FFF2-40B4-BE49-F238E27FC236}">
                <a16:creationId xmlns:a16="http://schemas.microsoft.com/office/drawing/2014/main" id="{C47B9662-2B79-2987-10A1-F2F95660A16E}"/>
              </a:ext>
            </a:extLst>
          </p:cNvPr>
          <p:cNvSpPr txBox="1"/>
          <p:nvPr/>
        </p:nvSpPr>
        <p:spPr>
          <a:xfrm>
            <a:off x="5652354" y="4350235"/>
            <a:ext cx="228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noProof="0" dirty="0">
                <a:latin typeface="Garamond" panose="02020404030301010803" pitchFamily="18" charset="0"/>
              </a:rPr>
              <a:t>Connected and closed x, y points</a:t>
            </a:r>
          </a:p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dirty="0">
                <a:latin typeface="Garamond" panose="02020404030301010803" pitchFamily="18" charset="0"/>
              </a:rPr>
              <a:t>Also has an area</a:t>
            </a:r>
            <a:endParaRPr lang="en-US" sz="1200" noProof="0" dirty="0">
              <a:latin typeface="Garamond" panose="02020404030301010803" pitchFamily="18" charset="0"/>
            </a:endParaRPr>
          </a:p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noProof="0" dirty="0">
                <a:latin typeface="Garamond" panose="02020404030301010803" pitchFamily="18" charset="0"/>
              </a:rPr>
              <a:t>E.g. a municipality</a:t>
            </a:r>
          </a:p>
        </p:txBody>
      </p:sp>
      <p:grpSp>
        <p:nvGrpSpPr>
          <p:cNvPr id="132" name="Grupp 131">
            <a:extLst>
              <a:ext uri="{FF2B5EF4-FFF2-40B4-BE49-F238E27FC236}">
                <a16:creationId xmlns:a16="http://schemas.microsoft.com/office/drawing/2014/main" id="{56C7F508-6B12-C3D5-FFA3-61C7C3BE4552}"/>
              </a:ext>
            </a:extLst>
          </p:cNvPr>
          <p:cNvGrpSpPr/>
          <p:nvPr/>
        </p:nvGrpSpPr>
        <p:grpSpPr>
          <a:xfrm>
            <a:off x="8874104" y="2154480"/>
            <a:ext cx="2269909" cy="1744073"/>
            <a:chOff x="8994653" y="399970"/>
            <a:chExt cx="2269909" cy="1744073"/>
          </a:xfrm>
        </p:grpSpPr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5F9C039B-929D-B88C-9B07-93D1A9A84355}"/>
                </a:ext>
              </a:extLst>
            </p:cNvPr>
            <p:cNvGrpSpPr/>
            <p:nvPr/>
          </p:nvGrpSpPr>
          <p:grpSpPr>
            <a:xfrm>
              <a:off x="8994653" y="399970"/>
              <a:ext cx="1418397" cy="1016161"/>
              <a:chOff x="7652576" y="2591677"/>
              <a:chExt cx="2659703" cy="1905452"/>
            </a:xfrm>
          </p:grpSpPr>
          <p:sp>
            <p:nvSpPr>
              <p:cNvPr id="82" name="Ellips 81">
                <a:extLst>
                  <a:ext uri="{FF2B5EF4-FFF2-40B4-BE49-F238E27FC236}">
                    <a16:creationId xmlns:a16="http://schemas.microsoft.com/office/drawing/2014/main" id="{35330AB2-FF8B-E546-BE4D-16ACB0ADDD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67830" y="3062357"/>
                <a:ext cx="232229" cy="232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83" name="Rak 82">
                <a:extLst>
                  <a:ext uri="{FF2B5EF4-FFF2-40B4-BE49-F238E27FC236}">
                    <a16:creationId xmlns:a16="http://schemas.microsoft.com/office/drawing/2014/main" id="{640ECCA2-8C1E-B188-C683-2D5874547696}"/>
                  </a:ext>
                </a:extLst>
              </p:cNvPr>
              <p:cNvCxnSpPr>
                <a:cxnSpLocks/>
                <a:stCxn id="82" idx="7"/>
                <a:endCxn id="85" idx="2"/>
              </p:cNvCxnSpPr>
              <p:nvPr/>
            </p:nvCxnSpPr>
            <p:spPr>
              <a:xfrm flipV="1">
                <a:off x="8366050" y="2958268"/>
                <a:ext cx="710068" cy="138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Rak 83">
                <a:extLst>
                  <a:ext uri="{FF2B5EF4-FFF2-40B4-BE49-F238E27FC236}">
                    <a16:creationId xmlns:a16="http://schemas.microsoft.com/office/drawing/2014/main" id="{B67A3D3E-142C-48CC-B24A-4B6F6BE16A0F}"/>
                  </a:ext>
                </a:extLst>
              </p:cNvPr>
              <p:cNvCxnSpPr>
                <a:cxnSpLocks/>
                <a:stCxn id="85" idx="6"/>
                <a:endCxn id="87" idx="1"/>
              </p:cNvCxnSpPr>
              <p:nvPr/>
            </p:nvCxnSpPr>
            <p:spPr>
              <a:xfrm>
                <a:off x="9308347" y="2958268"/>
                <a:ext cx="443830" cy="3629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Ellips 84">
                <a:extLst>
                  <a:ext uri="{FF2B5EF4-FFF2-40B4-BE49-F238E27FC236}">
                    <a16:creationId xmlns:a16="http://schemas.microsoft.com/office/drawing/2014/main" id="{9D9DA643-A30F-89DC-14CB-F12331300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76118" y="2842153"/>
                <a:ext cx="232229" cy="232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86" name="Rak 85">
                <a:extLst>
                  <a:ext uri="{FF2B5EF4-FFF2-40B4-BE49-F238E27FC236}">
                    <a16:creationId xmlns:a16="http://schemas.microsoft.com/office/drawing/2014/main" id="{F8D74CF6-16AF-A039-F85F-21C15567D6AE}"/>
                  </a:ext>
                </a:extLst>
              </p:cNvPr>
              <p:cNvCxnSpPr>
                <a:cxnSpLocks/>
                <a:stCxn id="88" idx="0"/>
                <a:endCxn id="87" idx="4"/>
              </p:cNvCxnSpPr>
              <p:nvPr/>
            </p:nvCxnSpPr>
            <p:spPr>
              <a:xfrm flipV="1">
                <a:off x="9834282" y="3519401"/>
                <a:ext cx="1" cy="3917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Ellips 86">
                <a:extLst>
                  <a:ext uri="{FF2B5EF4-FFF2-40B4-BE49-F238E27FC236}">
                    <a16:creationId xmlns:a16="http://schemas.microsoft.com/office/drawing/2014/main" id="{0BCFD9B6-EAB5-9EA2-FAFC-302F6C4739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18168" y="3287172"/>
                <a:ext cx="232229" cy="232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8" name="Ellips 87">
                <a:extLst>
                  <a:ext uri="{FF2B5EF4-FFF2-40B4-BE49-F238E27FC236}">
                    <a16:creationId xmlns:a16="http://schemas.microsoft.com/office/drawing/2014/main" id="{57849AEC-B0C9-FB11-8015-B0B0931065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18167" y="3911191"/>
                <a:ext cx="232229" cy="232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9" name="textruta 88">
                <a:extLst>
                  <a:ext uri="{FF2B5EF4-FFF2-40B4-BE49-F238E27FC236}">
                    <a16:creationId xmlns:a16="http://schemas.microsoft.com/office/drawing/2014/main" id="{FBDC0386-FA26-FF83-C52D-B60E3F4D3BC5}"/>
                  </a:ext>
                </a:extLst>
              </p:cNvPr>
              <p:cNvSpPr txBox="1"/>
              <p:nvPr/>
            </p:nvSpPr>
            <p:spPr>
              <a:xfrm>
                <a:off x="7908447" y="2591677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90" name="textruta 89">
                <a:extLst>
                  <a:ext uri="{FF2B5EF4-FFF2-40B4-BE49-F238E27FC236}">
                    <a16:creationId xmlns:a16="http://schemas.microsoft.com/office/drawing/2014/main" id="{A4ED4354-2653-13DC-6180-727B42886077}"/>
                  </a:ext>
                </a:extLst>
              </p:cNvPr>
              <p:cNvSpPr txBox="1"/>
              <p:nvPr/>
            </p:nvSpPr>
            <p:spPr>
              <a:xfrm>
                <a:off x="9254922" y="2659496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91" name="textruta 90">
                <a:extLst>
                  <a:ext uri="{FF2B5EF4-FFF2-40B4-BE49-F238E27FC236}">
                    <a16:creationId xmlns:a16="http://schemas.microsoft.com/office/drawing/2014/main" id="{ED53CD3A-9257-65B4-F0D8-08301FB8F5BE}"/>
                  </a:ext>
                </a:extLst>
              </p:cNvPr>
              <p:cNvSpPr txBox="1"/>
              <p:nvPr/>
            </p:nvSpPr>
            <p:spPr>
              <a:xfrm>
                <a:off x="9920825" y="3101948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92" name="textruta 91">
                <a:extLst>
                  <a:ext uri="{FF2B5EF4-FFF2-40B4-BE49-F238E27FC236}">
                    <a16:creationId xmlns:a16="http://schemas.microsoft.com/office/drawing/2014/main" id="{66D6D8DE-EAEF-33F4-FAC1-343475363E10}"/>
                  </a:ext>
                </a:extLst>
              </p:cNvPr>
              <p:cNvSpPr txBox="1"/>
              <p:nvPr/>
            </p:nvSpPr>
            <p:spPr>
              <a:xfrm>
                <a:off x="9916388" y="3740637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93" name="Ellips 92">
                <a:extLst>
                  <a:ext uri="{FF2B5EF4-FFF2-40B4-BE49-F238E27FC236}">
                    <a16:creationId xmlns:a16="http://schemas.microsoft.com/office/drawing/2014/main" id="{EAEBD3C2-2D8B-6711-04CD-6246DA5D78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24404" y="3692624"/>
                <a:ext cx="232229" cy="232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94" name="Rak 93">
                <a:extLst>
                  <a:ext uri="{FF2B5EF4-FFF2-40B4-BE49-F238E27FC236}">
                    <a16:creationId xmlns:a16="http://schemas.microsoft.com/office/drawing/2014/main" id="{09D91B5D-7181-D5D8-D6AB-345F8AFA9AA0}"/>
                  </a:ext>
                </a:extLst>
              </p:cNvPr>
              <p:cNvCxnSpPr>
                <a:cxnSpLocks/>
                <a:stCxn id="82" idx="3"/>
                <a:endCxn id="93" idx="0"/>
              </p:cNvCxnSpPr>
              <p:nvPr/>
            </p:nvCxnSpPr>
            <p:spPr>
              <a:xfrm flipH="1">
                <a:off x="8040519" y="3260577"/>
                <a:ext cx="161320" cy="4320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Rak 94">
                <a:extLst>
                  <a:ext uri="{FF2B5EF4-FFF2-40B4-BE49-F238E27FC236}">
                    <a16:creationId xmlns:a16="http://schemas.microsoft.com/office/drawing/2014/main" id="{5F87F521-8856-743F-E9C9-079E2A594612}"/>
                  </a:ext>
                </a:extLst>
              </p:cNvPr>
              <p:cNvCxnSpPr>
                <a:cxnSpLocks/>
                <a:stCxn id="96" idx="2"/>
                <a:endCxn id="93" idx="5"/>
              </p:cNvCxnSpPr>
              <p:nvPr/>
            </p:nvCxnSpPr>
            <p:spPr>
              <a:xfrm flipH="1" flipV="1">
                <a:off x="8122624" y="3890844"/>
                <a:ext cx="784937" cy="4135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Ellips 95">
                <a:extLst>
                  <a:ext uri="{FF2B5EF4-FFF2-40B4-BE49-F238E27FC236}">
                    <a16:creationId xmlns:a16="http://schemas.microsoft.com/office/drawing/2014/main" id="{EAD3DF7B-CB17-ED34-E6A0-683D94CBDE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07561" y="4188324"/>
                <a:ext cx="232229" cy="232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97" name="Rak 96">
                <a:extLst>
                  <a:ext uri="{FF2B5EF4-FFF2-40B4-BE49-F238E27FC236}">
                    <a16:creationId xmlns:a16="http://schemas.microsoft.com/office/drawing/2014/main" id="{5F9BD60A-272D-59F8-768E-105A3834ACD2}"/>
                  </a:ext>
                </a:extLst>
              </p:cNvPr>
              <p:cNvCxnSpPr>
                <a:cxnSpLocks/>
                <a:stCxn id="96" idx="6"/>
                <a:endCxn id="88" idx="3"/>
              </p:cNvCxnSpPr>
              <p:nvPr/>
            </p:nvCxnSpPr>
            <p:spPr>
              <a:xfrm flipV="1">
                <a:off x="9139790" y="4109411"/>
                <a:ext cx="612386" cy="195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ruta 97">
                <a:extLst>
                  <a:ext uri="{FF2B5EF4-FFF2-40B4-BE49-F238E27FC236}">
                    <a16:creationId xmlns:a16="http://schemas.microsoft.com/office/drawing/2014/main" id="{16A87F34-5861-A2C1-27D9-C0C4D1933200}"/>
                  </a:ext>
                </a:extLst>
              </p:cNvPr>
              <p:cNvSpPr txBox="1"/>
              <p:nvPr/>
            </p:nvSpPr>
            <p:spPr>
              <a:xfrm>
                <a:off x="8969242" y="4220130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99" name="textruta 98">
                <a:extLst>
                  <a:ext uri="{FF2B5EF4-FFF2-40B4-BE49-F238E27FC236}">
                    <a16:creationId xmlns:a16="http://schemas.microsoft.com/office/drawing/2014/main" id="{572004A7-9E30-A499-AA6D-5ED9956DCF67}"/>
                  </a:ext>
                </a:extLst>
              </p:cNvPr>
              <p:cNvSpPr txBox="1"/>
              <p:nvPr/>
            </p:nvSpPr>
            <p:spPr>
              <a:xfrm>
                <a:off x="7652576" y="3873215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</p:grpSp>
        <p:grpSp>
          <p:nvGrpSpPr>
            <p:cNvPr id="131" name="Grupp 130">
              <a:extLst>
                <a:ext uri="{FF2B5EF4-FFF2-40B4-BE49-F238E27FC236}">
                  <a16:creationId xmlns:a16="http://schemas.microsoft.com/office/drawing/2014/main" id="{D75AD37D-42E3-94AA-A733-62D0722D9F47}"/>
                </a:ext>
              </a:extLst>
            </p:cNvPr>
            <p:cNvGrpSpPr/>
            <p:nvPr/>
          </p:nvGrpSpPr>
          <p:grpSpPr>
            <a:xfrm>
              <a:off x="10003856" y="1172597"/>
              <a:ext cx="1260706" cy="971446"/>
              <a:chOff x="10003856" y="1172597"/>
              <a:chExt cx="1260706" cy="971446"/>
            </a:xfrm>
          </p:grpSpPr>
          <p:sp>
            <p:nvSpPr>
              <p:cNvPr id="101" name="Ellips 100">
                <a:extLst>
                  <a:ext uri="{FF2B5EF4-FFF2-40B4-BE49-F238E27FC236}">
                    <a16:creationId xmlns:a16="http://schemas.microsoft.com/office/drawing/2014/main" id="{7BADA7D3-FF7D-1E62-0E18-D985B41D33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39215" y="1505177"/>
                <a:ext cx="123846" cy="1238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102" name="Rak 101">
                <a:extLst>
                  <a:ext uri="{FF2B5EF4-FFF2-40B4-BE49-F238E27FC236}">
                    <a16:creationId xmlns:a16="http://schemas.microsoft.com/office/drawing/2014/main" id="{F052F95B-9349-F569-E493-4E6DFFE9AADF}"/>
                  </a:ext>
                </a:extLst>
              </p:cNvPr>
              <p:cNvCxnSpPr>
                <a:cxnSpLocks/>
                <a:stCxn id="101" idx="7"/>
                <a:endCxn id="104" idx="2"/>
              </p:cNvCxnSpPr>
              <p:nvPr/>
            </p:nvCxnSpPr>
            <p:spPr>
              <a:xfrm flipV="1">
                <a:off x="10444924" y="1463219"/>
                <a:ext cx="253645" cy="600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Rak 102">
                <a:extLst>
                  <a:ext uri="{FF2B5EF4-FFF2-40B4-BE49-F238E27FC236}">
                    <a16:creationId xmlns:a16="http://schemas.microsoft.com/office/drawing/2014/main" id="{BEAA5E8A-56CC-BD33-97BE-F2C01481C3FA}"/>
                  </a:ext>
                </a:extLst>
              </p:cNvPr>
              <p:cNvCxnSpPr>
                <a:cxnSpLocks/>
                <a:stCxn id="104" idx="6"/>
                <a:endCxn id="106" idx="1"/>
              </p:cNvCxnSpPr>
              <p:nvPr/>
            </p:nvCxnSpPr>
            <p:spPr>
              <a:xfrm>
                <a:off x="10822415" y="1463219"/>
                <a:ext cx="108453" cy="1207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Ellips 103">
                <a:extLst>
                  <a:ext uri="{FF2B5EF4-FFF2-40B4-BE49-F238E27FC236}">
                    <a16:creationId xmlns:a16="http://schemas.microsoft.com/office/drawing/2014/main" id="{1F6B2794-DE83-75C8-A334-33E36EDAAB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98569" y="1401296"/>
                <a:ext cx="123846" cy="1238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105" name="Rak 104">
                <a:extLst>
                  <a:ext uri="{FF2B5EF4-FFF2-40B4-BE49-F238E27FC236}">
                    <a16:creationId xmlns:a16="http://schemas.microsoft.com/office/drawing/2014/main" id="{190F61FC-3037-A2CB-3817-F2E6FC196643}"/>
                  </a:ext>
                </a:extLst>
              </p:cNvPr>
              <p:cNvCxnSpPr>
                <a:cxnSpLocks/>
                <a:stCxn id="107" idx="0"/>
                <a:endCxn id="106" idx="4"/>
              </p:cNvCxnSpPr>
              <p:nvPr/>
            </p:nvCxnSpPr>
            <p:spPr>
              <a:xfrm flipH="1" flipV="1">
                <a:off x="10974654" y="1689724"/>
                <a:ext cx="61683" cy="1511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Ellips 105">
                <a:extLst>
                  <a:ext uri="{FF2B5EF4-FFF2-40B4-BE49-F238E27FC236}">
                    <a16:creationId xmlns:a16="http://schemas.microsoft.com/office/drawing/2014/main" id="{9D9FFA21-6D8F-5F27-32F7-AE396EFACE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12731" y="1565878"/>
                <a:ext cx="123846" cy="1238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7" name="Ellips 106">
                <a:extLst>
                  <a:ext uri="{FF2B5EF4-FFF2-40B4-BE49-F238E27FC236}">
                    <a16:creationId xmlns:a16="http://schemas.microsoft.com/office/drawing/2014/main" id="{94ECB17E-D936-3434-0F4E-DFFF8AF9C2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4414" y="1840846"/>
                <a:ext cx="123846" cy="1238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8" name="textruta 107">
                <a:extLst>
                  <a:ext uri="{FF2B5EF4-FFF2-40B4-BE49-F238E27FC236}">
                    <a16:creationId xmlns:a16="http://schemas.microsoft.com/office/drawing/2014/main" id="{0AACED47-9745-D8E0-28F8-45EAAF4A1B8F}"/>
                  </a:ext>
                </a:extLst>
              </p:cNvPr>
              <p:cNvSpPr txBox="1"/>
              <p:nvPr/>
            </p:nvSpPr>
            <p:spPr>
              <a:xfrm>
                <a:off x="10079177" y="1274672"/>
                <a:ext cx="208759" cy="147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109" name="textruta 108">
                <a:extLst>
                  <a:ext uri="{FF2B5EF4-FFF2-40B4-BE49-F238E27FC236}">
                    <a16:creationId xmlns:a16="http://schemas.microsoft.com/office/drawing/2014/main" id="{01A2B9B6-7226-4C8A-F91D-3ADF649567D8}"/>
                  </a:ext>
                </a:extLst>
              </p:cNvPr>
              <p:cNvSpPr txBox="1"/>
              <p:nvPr/>
            </p:nvSpPr>
            <p:spPr>
              <a:xfrm>
                <a:off x="10702023" y="1172597"/>
                <a:ext cx="208759" cy="147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110" name="textruta 109">
                <a:extLst>
                  <a:ext uri="{FF2B5EF4-FFF2-40B4-BE49-F238E27FC236}">
                    <a16:creationId xmlns:a16="http://schemas.microsoft.com/office/drawing/2014/main" id="{4AB6860E-B4F8-C2CB-102C-897DD661F5A1}"/>
                  </a:ext>
                </a:extLst>
              </p:cNvPr>
              <p:cNvSpPr txBox="1"/>
              <p:nvPr/>
            </p:nvSpPr>
            <p:spPr>
              <a:xfrm>
                <a:off x="11029668" y="1465705"/>
                <a:ext cx="208759" cy="147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111" name="textruta 110">
                <a:extLst>
                  <a:ext uri="{FF2B5EF4-FFF2-40B4-BE49-F238E27FC236}">
                    <a16:creationId xmlns:a16="http://schemas.microsoft.com/office/drawing/2014/main" id="{A5D8C832-A225-F9E6-5B5E-BD59BC896263}"/>
                  </a:ext>
                </a:extLst>
              </p:cNvPr>
              <p:cNvSpPr txBox="1"/>
              <p:nvPr/>
            </p:nvSpPr>
            <p:spPr>
              <a:xfrm>
                <a:off x="11055803" y="1785615"/>
                <a:ext cx="208759" cy="147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112" name="Ellips 111">
                <a:extLst>
                  <a:ext uri="{FF2B5EF4-FFF2-40B4-BE49-F238E27FC236}">
                    <a16:creationId xmlns:a16="http://schemas.microsoft.com/office/drawing/2014/main" id="{6D04D60D-1492-C344-CBEA-0E2A3E2627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39650" y="1752704"/>
                <a:ext cx="123846" cy="1238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113" name="Rak 112">
                <a:extLst>
                  <a:ext uri="{FF2B5EF4-FFF2-40B4-BE49-F238E27FC236}">
                    <a16:creationId xmlns:a16="http://schemas.microsoft.com/office/drawing/2014/main" id="{7A473B6B-7590-630F-BF43-2F8C716E101C}"/>
                  </a:ext>
                </a:extLst>
              </p:cNvPr>
              <p:cNvCxnSpPr>
                <a:cxnSpLocks/>
                <a:stCxn id="101" idx="3"/>
                <a:endCxn id="112" idx="0"/>
              </p:cNvCxnSpPr>
              <p:nvPr/>
            </p:nvCxnSpPr>
            <p:spPr>
              <a:xfrm flipH="1">
                <a:off x="10301573" y="1610886"/>
                <a:ext cx="55779" cy="1418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Rak 113">
                <a:extLst>
                  <a:ext uri="{FF2B5EF4-FFF2-40B4-BE49-F238E27FC236}">
                    <a16:creationId xmlns:a16="http://schemas.microsoft.com/office/drawing/2014/main" id="{184AFD33-86F2-A34A-FA2F-F7C003AB9D9E}"/>
                  </a:ext>
                </a:extLst>
              </p:cNvPr>
              <p:cNvCxnSpPr>
                <a:cxnSpLocks/>
                <a:stCxn id="115" idx="2"/>
                <a:endCxn id="112" idx="5"/>
              </p:cNvCxnSpPr>
              <p:nvPr/>
            </p:nvCxnSpPr>
            <p:spPr>
              <a:xfrm flipH="1" flipV="1">
                <a:off x="10345359" y="1858413"/>
                <a:ext cx="241504" cy="1498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Ellips 114">
                <a:extLst>
                  <a:ext uri="{FF2B5EF4-FFF2-40B4-BE49-F238E27FC236}">
                    <a16:creationId xmlns:a16="http://schemas.microsoft.com/office/drawing/2014/main" id="{1D55C6A8-D48B-94CC-E67F-84F86D1CD7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86863" y="1946337"/>
                <a:ext cx="123846" cy="1238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116" name="Rak 115">
                <a:extLst>
                  <a:ext uri="{FF2B5EF4-FFF2-40B4-BE49-F238E27FC236}">
                    <a16:creationId xmlns:a16="http://schemas.microsoft.com/office/drawing/2014/main" id="{DAA312AD-8CB1-DD7C-D665-5363E807A961}"/>
                  </a:ext>
                </a:extLst>
              </p:cNvPr>
              <p:cNvCxnSpPr>
                <a:cxnSpLocks/>
                <a:stCxn id="115" idx="6"/>
                <a:endCxn id="107" idx="3"/>
              </p:cNvCxnSpPr>
              <p:nvPr/>
            </p:nvCxnSpPr>
            <p:spPr>
              <a:xfrm flipV="1">
                <a:off x="10710709" y="1946555"/>
                <a:ext cx="281842" cy="61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ruta 116">
                <a:extLst>
                  <a:ext uri="{FF2B5EF4-FFF2-40B4-BE49-F238E27FC236}">
                    <a16:creationId xmlns:a16="http://schemas.microsoft.com/office/drawing/2014/main" id="{7F5D6E8E-6230-1BD7-280B-854A074DB11F}"/>
                  </a:ext>
                </a:extLst>
              </p:cNvPr>
              <p:cNvSpPr txBox="1"/>
              <p:nvPr/>
            </p:nvSpPr>
            <p:spPr>
              <a:xfrm>
                <a:off x="10571746" y="1996322"/>
                <a:ext cx="208759" cy="147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  <p:sp>
            <p:nvSpPr>
              <p:cNvPr id="118" name="textruta 117">
                <a:extLst>
                  <a:ext uri="{FF2B5EF4-FFF2-40B4-BE49-F238E27FC236}">
                    <a16:creationId xmlns:a16="http://schemas.microsoft.com/office/drawing/2014/main" id="{C56F37E7-8074-D6B8-1959-257825D91C2F}"/>
                  </a:ext>
                </a:extLst>
              </p:cNvPr>
              <p:cNvSpPr txBox="1"/>
              <p:nvPr/>
            </p:nvSpPr>
            <p:spPr>
              <a:xfrm>
                <a:off x="10003856" y="1816971"/>
                <a:ext cx="208759" cy="147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Garamond" panose="02020404030301010803" pitchFamily="18" charset="0"/>
                  </a:rPr>
                  <a:t>x, y</a:t>
                </a:r>
              </a:p>
            </p:txBody>
          </p:sp>
        </p:grpSp>
      </p:grpSp>
      <p:sp>
        <p:nvSpPr>
          <p:cNvPr id="133" name="textruta 132">
            <a:extLst>
              <a:ext uri="{FF2B5EF4-FFF2-40B4-BE49-F238E27FC236}">
                <a16:creationId xmlns:a16="http://schemas.microsoft.com/office/drawing/2014/main" id="{4686AFC3-91E3-7C37-8F82-8E4718A3F873}"/>
              </a:ext>
            </a:extLst>
          </p:cNvPr>
          <p:cNvSpPr txBox="1"/>
          <p:nvPr/>
        </p:nvSpPr>
        <p:spPr>
          <a:xfrm>
            <a:off x="9095927" y="1596042"/>
            <a:ext cx="1970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 err="1">
                <a:latin typeface="Garamond" panose="02020404030301010803" pitchFamily="18" charset="0"/>
              </a:rPr>
              <a:t>Multipolygon</a:t>
            </a:r>
            <a:endParaRPr lang="en-US" sz="2400" noProof="0" dirty="0">
              <a:latin typeface="Garamond" panose="02020404030301010803" pitchFamily="18" charset="0"/>
            </a:endParaRPr>
          </a:p>
        </p:txBody>
      </p:sp>
      <p:sp>
        <p:nvSpPr>
          <p:cNvPr id="134" name="textruta 133">
            <a:extLst>
              <a:ext uri="{FF2B5EF4-FFF2-40B4-BE49-F238E27FC236}">
                <a16:creationId xmlns:a16="http://schemas.microsoft.com/office/drawing/2014/main" id="{0CE4D8EC-21C8-FD6A-13A0-A060CA5912A4}"/>
              </a:ext>
            </a:extLst>
          </p:cNvPr>
          <p:cNvSpPr txBox="1"/>
          <p:nvPr/>
        </p:nvSpPr>
        <p:spPr>
          <a:xfrm>
            <a:off x="8626637" y="4353429"/>
            <a:ext cx="279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noProof="0" dirty="0">
                <a:latin typeface="Garamond" panose="02020404030301010803" pitchFamily="18" charset="0"/>
              </a:rPr>
              <a:t>Multiple connected and closed x, y points</a:t>
            </a:r>
          </a:p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noProof="0" dirty="0">
                <a:latin typeface="Garamond" panose="02020404030301010803" pitchFamily="18" charset="0"/>
              </a:rPr>
              <a:t>E.g. a municipality consisting of islands</a:t>
            </a:r>
          </a:p>
          <a:p>
            <a:pPr marL="136525" indent="-130175">
              <a:buFont typeface="Arial" panose="020B0604020202020204" pitchFamily="34" charset="0"/>
              <a:buChar char="•"/>
            </a:pPr>
            <a:r>
              <a:rPr lang="en-US" sz="1200" noProof="0" dirty="0">
                <a:latin typeface="Garamond" panose="02020404030301010803" pitchFamily="18" charset="0"/>
              </a:rPr>
              <a:t>A property enclosing a lake</a:t>
            </a:r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B4FE79E0-55FD-11E5-79A2-5D4871B6285C}"/>
              </a:ext>
            </a:extLst>
          </p:cNvPr>
          <p:cNvGrpSpPr/>
          <p:nvPr/>
        </p:nvGrpSpPr>
        <p:grpSpPr>
          <a:xfrm rot="6525546">
            <a:off x="9538820" y="2568315"/>
            <a:ext cx="409865" cy="328061"/>
            <a:chOff x="10893507" y="139693"/>
            <a:chExt cx="858610" cy="687242"/>
          </a:xfrm>
        </p:grpSpPr>
        <p:sp>
          <p:nvSpPr>
            <p:cNvPr id="8" name="Ellips 7">
              <a:extLst>
                <a:ext uri="{FF2B5EF4-FFF2-40B4-BE49-F238E27FC236}">
                  <a16:creationId xmlns:a16="http://schemas.microsoft.com/office/drawing/2014/main" id="{207CCAEA-2193-C951-E2BC-649969D51946}"/>
                </a:ext>
              </a:extLst>
            </p:cNvPr>
            <p:cNvSpPr>
              <a:spLocks/>
            </p:cNvSpPr>
            <p:nvPr/>
          </p:nvSpPr>
          <p:spPr>
            <a:xfrm>
              <a:off x="10993072" y="243574"/>
              <a:ext cx="123846" cy="1238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9" name="Rak 8">
              <a:extLst>
                <a:ext uri="{FF2B5EF4-FFF2-40B4-BE49-F238E27FC236}">
                  <a16:creationId xmlns:a16="http://schemas.microsoft.com/office/drawing/2014/main" id="{9D328E6F-AA60-EE01-F7DA-EFAE2C3BEE97}"/>
                </a:ext>
              </a:extLst>
            </p:cNvPr>
            <p:cNvCxnSpPr>
              <a:cxnSpLocks/>
              <a:stCxn id="8" idx="7"/>
              <a:endCxn id="14" idx="2"/>
            </p:cNvCxnSpPr>
            <p:nvPr/>
          </p:nvCxnSpPr>
          <p:spPr>
            <a:xfrm flipV="1">
              <a:off x="11098781" y="201616"/>
              <a:ext cx="253645" cy="600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ak 10">
              <a:extLst>
                <a:ext uri="{FF2B5EF4-FFF2-40B4-BE49-F238E27FC236}">
                  <a16:creationId xmlns:a16="http://schemas.microsoft.com/office/drawing/2014/main" id="{267DF0E2-A4D4-850F-7275-29DBFB53817D}"/>
                </a:ext>
              </a:extLst>
            </p:cNvPr>
            <p:cNvCxnSpPr>
              <a:cxnSpLocks/>
              <a:stCxn id="14" idx="6"/>
              <a:endCxn id="16" idx="1"/>
            </p:cNvCxnSpPr>
            <p:nvPr/>
          </p:nvCxnSpPr>
          <p:spPr>
            <a:xfrm>
              <a:off x="11476272" y="201616"/>
              <a:ext cx="108453" cy="1207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 13">
              <a:extLst>
                <a:ext uri="{FF2B5EF4-FFF2-40B4-BE49-F238E27FC236}">
                  <a16:creationId xmlns:a16="http://schemas.microsoft.com/office/drawing/2014/main" id="{49B00518-6A41-56AC-7FC5-7058128A948C}"/>
                </a:ext>
              </a:extLst>
            </p:cNvPr>
            <p:cNvSpPr>
              <a:spLocks/>
            </p:cNvSpPr>
            <p:nvPr/>
          </p:nvSpPr>
          <p:spPr>
            <a:xfrm>
              <a:off x="11352426" y="139693"/>
              <a:ext cx="123846" cy="1238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Rak 14">
              <a:extLst>
                <a:ext uri="{FF2B5EF4-FFF2-40B4-BE49-F238E27FC236}">
                  <a16:creationId xmlns:a16="http://schemas.microsoft.com/office/drawing/2014/main" id="{5C8E5B78-108D-DDED-51AF-C804C4B2E524}"/>
                </a:ext>
              </a:extLst>
            </p:cNvPr>
            <p:cNvCxnSpPr>
              <a:cxnSpLocks/>
              <a:stCxn id="17" idx="0"/>
              <a:endCxn id="16" idx="4"/>
            </p:cNvCxnSpPr>
            <p:nvPr/>
          </p:nvCxnSpPr>
          <p:spPr>
            <a:xfrm flipH="1" flipV="1">
              <a:off x="11628511" y="428121"/>
              <a:ext cx="61683" cy="1511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 15">
              <a:extLst>
                <a:ext uri="{FF2B5EF4-FFF2-40B4-BE49-F238E27FC236}">
                  <a16:creationId xmlns:a16="http://schemas.microsoft.com/office/drawing/2014/main" id="{F76F3C13-2654-13A8-81ED-3248983D054C}"/>
                </a:ext>
              </a:extLst>
            </p:cNvPr>
            <p:cNvSpPr>
              <a:spLocks/>
            </p:cNvSpPr>
            <p:nvPr/>
          </p:nvSpPr>
          <p:spPr>
            <a:xfrm>
              <a:off x="11566588" y="304275"/>
              <a:ext cx="123846" cy="1238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Ellips 16">
              <a:extLst>
                <a:ext uri="{FF2B5EF4-FFF2-40B4-BE49-F238E27FC236}">
                  <a16:creationId xmlns:a16="http://schemas.microsoft.com/office/drawing/2014/main" id="{E04511FE-8DDE-29E3-B2FF-F11EDD10475B}"/>
                </a:ext>
              </a:extLst>
            </p:cNvPr>
            <p:cNvSpPr>
              <a:spLocks/>
            </p:cNvSpPr>
            <p:nvPr/>
          </p:nvSpPr>
          <p:spPr>
            <a:xfrm>
              <a:off x="11628271" y="579243"/>
              <a:ext cx="123846" cy="1238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Ellips 17">
              <a:extLst>
                <a:ext uri="{FF2B5EF4-FFF2-40B4-BE49-F238E27FC236}">
                  <a16:creationId xmlns:a16="http://schemas.microsoft.com/office/drawing/2014/main" id="{CB4143D7-2285-8BC3-33EE-C2E27B3FF950}"/>
                </a:ext>
              </a:extLst>
            </p:cNvPr>
            <p:cNvSpPr>
              <a:spLocks/>
            </p:cNvSpPr>
            <p:nvPr/>
          </p:nvSpPr>
          <p:spPr>
            <a:xfrm>
              <a:off x="10893507" y="491101"/>
              <a:ext cx="123846" cy="1238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9" name="Rak 18">
              <a:extLst>
                <a:ext uri="{FF2B5EF4-FFF2-40B4-BE49-F238E27FC236}">
                  <a16:creationId xmlns:a16="http://schemas.microsoft.com/office/drawing/2014/main" id="{7A59F7A9-0B8F-326A-32DB-09EE3EC6D67E}"/>
                </a:ext>
              </a:extLst>
            </p:cNvPr>
            <p:cNvCxnSpPr>
              <a:cxnSpLocks/>
              <a:stCxn id="8" idx="3"/>
              <a:endCxn id="18" idx="0"/>
            </p:cNvCxnSpPr>
            <p:nvPr/>
          </p:nvCxnSpPr>
          <p:spPr>
            <a:xfrm flipH="1">
              <a:off x="10955430" y="349283"/>
              <a:ext cx="55779" cy="141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ak 19">
              <a:extLst>
                <a:ext uri="{FF2B5EF4-FFF2-40B4-BE49-F238E27FC236}">
                  <a16:creationId xmlns:a16="http://schemas.microsoft.com/office/drawing/2014/main" id="{FB84AF46-6B67-763A-31CE-0267808AC422}"/>
                </a:ext>
              </a:extLst>
            </p:cNvPr>
            <p:cNvCxnSpPr>
              <a:cxnSpLocks/>
              <a:endCxn id="18" idx="5"/>
            </p:cNvCxnSpPr>
            <p:nvPr/>
          </p:nvCxnSpPr>
          <p:spPr>
            <a:xfrm flipH="1" flipV="1">
              <a:off x="10999216" y="596810"/>
              <a:ext cx="241504" cy="1498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ak 21">
              <a:extLst>
                <a:ext uri="{FF2B5EF4-FFF2-40B4-BE49-F238E27FC236}">
                  <a16:creationId xmlns:a16="http://schemas.microsoft.com/office/drawing/2014/main" id="{45A84A2A-B81C-C074-F091-D21598D94548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11364566" y="684952"/>
              <a:ext cx="281842" cy="61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 23">
              <a:extLst>
                <a:ext uri="{FF2B5EF4-FFF2-40B4-BE49-F238E27FC236}">
                  <a16:creationId xmlns:a16="http://schemas.microsoft.com/office/drawing/2014/main" id="{11A1C584-CC92-3120-9940-806712BE38A9}"/>
                </a:ext>
              </a:extLst>
            </p:cNvPr>
            <p:cNvSpPr>
              <a:spLocks/>
            </p:cNvSpPr>
            <p:nvPr/>
          </p:nvSpPr>
          <p:spPr>
            <a:xfrm>
              <a:off x="11240720" y="703089"/>
              <a:ext cx="123846" cy="1238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224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134" grpId="0"/>
    </p:bld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33622</TotalTime>
  <Words>1269</Words>
  <Application>Microsoft Macintosh PowerPoint</Application>
  <PresentationFormat>Bredbild</PresentationFormat>
  <Paragraphs>191</Paragraphs>
  <Slides>30</Slides>
  <Notes>27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Garamond</vt:lpstr>
      <vt:lpstr>Helvetica</vt:lpstr>
      <vt:lpstr>Helvetica Light</vt:lpstr>
      <vt:lpstr>Office-tema</vt:lpstr>
      <vt:lpstr>A beginner’s guide to GIS in R</vt:lpstr>
      <vt:lpstr>What we’re going to do</vt:lpstr>
      <vt:lpstr>What I know</vt:lpstr>
      <vt:lpstr>Basic concepts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Map projections</vt:lpstr>
      <vt:lpstr>PowerPoint-presentation</vt:lpstr>
      <vt:lpstr>PowerPoint-presentation</vt:lpstr>
      <vt:lpstr>Maps are political! </vt:lpstr>
      <vt:lpstr>PowerPoint-presentation</vt:lpstr>
      <vt:lpstr>PowerPoint-presentation</vt:lpstr>
      <vt:lpstr>Examples of social science use of GIS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Advice from people in political science who work a lot in R GIS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Ann-Ida Scheiber Gyllenspetz</dc:creator>
  <cp:lastModifiedBy>Ann-Ida Scheiber Gyllenspetz</cp:lastModifiedBy>
  <cp:revision>3</cp:revision>
  <dcterms:created xsi:type="dcterms:W3CDTF">2025-08-04T13:08:18Z</dcterms:created>
  <dcterms:modified xsi:type="dcterms:W3CDTF">2025-11-21T14:06:28Z</dcterms:modified>
</cp:coreProperties>
</file>